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gif" ContentType="image/gif"/>
  <Default Extension="pdf" ContentType="application/pdf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911" r:id="rId1"/>
  </p:sldMasterIdLst>
  <p:notesMasterIdLst>
    <p:notesMasterId r:id="rId48"/>
  </p:notesMasterIdLst>
  <p:sldIdLst>
    <p:sldId id="256" r:id="rId2"/>
    <p:sldId id="378" r:id="rId3"/>
    <p:sldId id="379" r:id="rId4"/>
    <p:sldId id="380" r:id="rId5"/>
    <p:sldId id="383" r:id="rId6"/>
    <p:sldId id="445" r:id="rId7"/>
    <p:sldId id="447" r:id="rId8"/>
    <p:sldId id="457" r:id="rId9"/>
    <p:sldId id="458" r:id="rId10"/>
    <p:sldId id="459" r:id="rId11"/>
    <p:sldId id="460" r:id="rId12"/>
    <p:sldId id="469" r:id="rId13"/>
    <p:sldId id="470" r:id="rId14"/>
    <p:sldId id="471" r:id="rId15"/>
    <p:sldId id="455" r:id="rId16"/>
    <p:sldId id="448" r:id="rId17"/>
    <p:sldId id="446" r:id="rId18"/>
    <p:sldId id="451" r:id="rId19"/>
    <p:sldId id="452" r:id="rId20"/>
    <p:sldId id="453" r:id="rId21"/>
    <p:sldId id="454" r:id="rId22"/>
    <p:sldId id="467" r:id="rId23"/>
    <p:sldId id="444" r:id="rId24"/>
    <p:sldId id="449" r:id="rId25"/>
    <p:sldId id="450" r:id="rId26"/>
    <p:sldId id="385" r:id="rId27"/>
    <p:sldId id="432" r:id="rId28"/>
    <p:sldId id="430" r:id="rId29"/>
    <p:sldId id="431" r:id="rId30"/>
    <p:sldId id="435" r:id="rId31"/>
    <p:sldId id="420" r:id="rId32"/>
    <p:sldId id="436" r:id="rId33"/>
    <p:sldId id="438" r:id="rId34"/>
    <p:sldId id="423" r:id="rId35"/>
    <p:sldId id="443" r:id="rId36"/>
    <p:sldId id="426" r:id="rId37"/>
    <p:sldId id="439" r:id="rId38"/>
    <p:sldId id="440" r:id="rId39"/>
    <p:sldId id="461" r:id="rId40"/>
    <p:sldId id="462" r:id="rId41"/>
    <p:sldId id="464" r:id="rId42"/>
    <p:sldId id="465" r:id="rId43"/>
    <p:sldId id="466" r:id="rId44"/>
    <p:sldId id="441" r:id="rId45"/>
    <p:sldId id="429" r:id="rId46"/>
    <p:sldId id="433" r:id="rId4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A4"/>
    <a:srgbClr val="870C1C"/>
    <a:srgbClr val="0080FF"/>
    <a:srgbClr val="FF0000"/>
    <a:srgbClr val="CCF4D6"/>
    <a:srgbClr val="F0CECD"/>
    <a:srgbClr val="B2ECE7"/>
    <a:srgbClr val="FA828D"/>
    <a:srgbClr val="700503"/>
    <a:srgbClr val="1021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5226"/>
    <p:restoredTop sz="93447" autoAdjust="0"/>
  </p:normalViewPr>
  <p:slideViewPr>
    <p:cSldViewPr snapToGrid="0" snapToObjects="1">
      <p:cViewPr varScale="1">
        <p:scale>
          <a:sx n="77" d="100"/>
          <a:sy n="77" d="100"/>
        </p:scale>
        <p:origin x="612" y="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405BEB-624C-7944-B04F-47802A4A37F3}" type="datetimeFigureOut">
              <a:rPr lang="en-US" smtClean="0"/>
              <a:t>3/15/2024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C508D1-CDDD-6445-AC0B-42415DA4AB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28433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and the point will be it depends on the question. </a:t>
            </a:r>
          </a:p>
          <a:p>
            <a:b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https://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www.ncbi.nlm.nih.gov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pmc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/articles/PMC2566243/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C508D1-CDDD-6445-AC0B-42415DA4AB6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9038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C508D1-CDDD-6445-AC0B-42415DA4AB6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21254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C508D1-CDDD-6445-AC0B-42415DA4AB6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21823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C508D1-CDDD-6445-AC0B-42415DA4AB6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5575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3D4AB1-161F-F442-B519-20982E7829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DC07A98-BEFB-F045-BD05-CC78F4173A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340A1B-5D45-104A-B2F7-220E1EDCF0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4C86A-FCC4-8247-A7C0-BE0B89853347}" type="datetimeFigureOut">
              <a:rPr lang="en-US" smtClean="0"/>
              <a:t>3/15/2024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F9FE2B-6658-D843-A48B-FF274741C7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EFE47F-D1A1-7D45-826F-4891BCD172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37106-F2ED-405E-BC33-CC3CF426205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08805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9AAA15-1D5A-564E-9A5B-580AB7C4D4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5117CA4-04F9-7C4F-97A1-E7C4E54390B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22E752-FC1D-504A-9EF9-13BB1AE911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4C86A-FCC4-8247-A7C0-BE0B89853347}" type="datetimeFigureOut">
              <a:rPr lang="en-US" smtClean="0"/>
              <a:t>3/15/2024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C5E249-A69D-7C49-B888-C306438638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48D370-1E7C-544C-9009-02FF7201C1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DC0C7-8280-634E-8460-7D03CC244E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90793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A24E427-57E3-E042-B92B-9B2EC3999DF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9D916B3-291C-9A41-BCA1-4DBC5EBCC6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32B11D-B316-C542-95FE-9A16F1FA6E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4C86A-FCC4-8247-A7C0-BE0B89853347}" type="datetimeFigureOut">
              <a:rPr lang="en-US" smtClean="0"/>
              <a:t>3/15/2024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0C74A5-F634-6348-847D-CFB1A855C9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102DAE-C131-D543-A004-5EDCF743D1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DC0C7-8280-634E-8460-7D03CC244E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78241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CF6067-7A99-D84A-A24B-3F1C3659DD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A0B809-5B30-0647-A2E1-899CF0D5AD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0E2FCA-0215-6B41-8E15-0DF284B1E3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4C86A-FCC4-8247-A7C0-BE0B89853347}" type="datetimeFigureOut">
              <a:rPr lang="en-US" smtClean="0"/>
              <a:t>3/15/2024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DA4625-8383-E64C-8CC7-4229979428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F931CE-B2BB-EB45-9B85-2FA223D899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DC0C7-8280-634E-8460-7D03CC244E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6279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19FFB0-76A9-EE4B-B193-5E63476090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03CF8E-8936-8C4B-89D5-00526645A9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6820CF-2A5B-9241-B0EE-D4098EEC92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4C86A-FCC4-8247-A7C0-BE0B89853347}" type="datetimeFigureOut">
              <a:rPr lang="en-US" smtClean="0"/>
              <a:t>3/15/2024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58B5C4-ED49-B44A-A2B7-83926F7AE1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A3CA49-7CC8-E841-A544-CA2BF4517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DC0C7-8280-634E-8460-7D03CC244E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50610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313A62-8F22-D84F-B43B-062C86AA2D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062344-B423-6143-ADA0-D834F6CDF6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BB59556-1D79-5E4C-A6A3-A3286B7A25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CCBACC-7CA6-F444-A0D7-6D0C7327F3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4C86A-FCC4-8247-A7C0-BE0B89853347}" type="datetimeFigureOut">
              <a:rPr lang="en-US" smtClean="0"/>
              <a:t>3/15/2024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6A9AFC-D48C-BC4C-B6A8-83C9B002FB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531DA4F-924D-A64B-B031-E68C360690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DC0C7-8280-634E-8460-7D03CC244E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12797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055C4E-71D5-D247-9644-05BC6DD6DB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A42E33-6279-F249-A597-782B3036C1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1E896D8-4814-BA45-9C2D-A35B5DD0FD0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4FCA829-4433-AA47-A088-FF1471C89E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C3A7E5C-F97A-DB49-955D-9E3659D006D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F0EDB99-381C-964E-A6B7-A35FAAF018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4C86A-FCC4-8247-A7C0-BE0B89853347}" type="datetimeFigureOut">
              <a:rPr lang="en-US" smtClean="0"/>
              <a:t>3/15/2024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29BDCA3-D30A-B645-809B-C570EEE35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C13C0E6-0A17-4E4F-A3B4-414ABD5E68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DC0C7-8280-634E-8460-7D03CC244E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29877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F35956-ECD7-8D44-BCEE-D798B7F0DE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D8BECF4-C39B-8B45-A410-5B4EE2C335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4C86A-FCC4-8247-A7C0-BE0B89853347}" type="datetimeFigureOut">
              <a:rPr lang="en-US" smtClean="0"/>
              <a:t>3/15/2024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33C415-A1D0-2647-8026-B1D65D8717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C2E243C-1E84-0B45-AF02-4BA2F0AF9C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DC0C7-8280-634E-8460-7D03CC244E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52217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4BA4616-4A38-5144-94B4-9258010791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4C86A-FCC4-8247-A7C0-BE0B89853347}" type="datetimeFigureOut">
              <a:rPr lang="en-US" smtClean="0"/>
              <a:t>3/15/2024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8453511-E071-1F4A-86FA-3E107D433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47A0781-DD0B-9146-92E3-9CAFBDC426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DC0C7-8280-634E-8460-7D03CC244E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2538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168FE2-8846-CF43-A216-1F16A1CF6A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28799E-1619-864A-9455-472FB9CE0E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F06A2AC-41A4-9F4C-ADB3-B99EBC1D265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11D92F-0F1A-7247-96C2-DF88CB3DAD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4C86A-FCC4-8247-A7C0-BE0B89853347}" type="datetimeFigureOut">
              <a:rPr lang="en-US" smtClean="0"/>
              <a:t>3/15/2024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D53AFC1-880F-1E4D-82C2-9C9492CFCF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CA66A13-7B77-F247-80F4-4895E479A5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DC0C7-8280-634E-8460-7D03CC244E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51314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47D725-39E1-AA4D-AA67-6A09C40FBD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C3A73D7-A356-684F-82B4-8D183A68E40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EB1656-711E-DC4F-B98B-FA07E269E1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30A773C-BFC5-F046-AB2A-9EC540D448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4C86A-FCC4-8247-A7C0-BE0B89853347}" type="datetimeFigureOut">
              <a:rPr lang="en-US" smtClean="0"/>
              <a:t>3/15/2024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66A000A-4927-8B46-8BB7-A0B02D6AFA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42D8AA-CE5E-B44C-9EAF-270014226A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4DC0C7-8280-634E-8460-7D03CC244E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68872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F82B4A7-B296-6642-8EFF-4171D51A22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9F1C6C-BCED-FD45-B900-F27B1EA61A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7C90FD-41B9-9D4C-A35B-40597211596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E4C86A-FCC4-8247-A7C0-BE0B89853347}" type="datetimeFigureOut">
              <a:rPr lang="en-US" smtClean="0"/>
              <a:t>3/15/2024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3D8178-8A5E-5A44-AAA6-58359A820A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A7F76B-7775-5E4C-9475-5DA973330C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4DC0C7-8280-634E-8460-7D03CC244E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767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2" r:id="rId1"/>
    <p:sldLayoutId id="2147483913" r:id="rId2"/>
    <p:sldLayoutId id="2147483914" r:id="rId3"/>
    <p:sldLayoutId id="2147483915" r:id="rId4"/>
    <p:sldLayoutId id="2147483916" r:id="rId5"/>
    <p:sldLayoutId id="2147483917" r:id="rId6"/>
    <p:sldLayoutId id="2147483918" r:id="rId7"/>
    <p:sldLayoutId id="2147483919" r:id="rId8"/>
    <p:sldLayoutId id="2147483920" r:id="rId9"/>
    <p:sldLayoutId id="2147483921" r:id="rId10"/>
    <p:sldLayoutId id="2147483922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emf"/><Relationship Id="rId5" Type="http://schemas.openxmlformats.org/officeDocument/2006/relationships/image" Target="../media/image13.emf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emf"/><Relationship Id="rId5" Type="http://schemas.openxmlformats.org/officeDocument/2006/relationships/image" Target="../media/image13.emf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gi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emf"/><Relationship Id="rId4" Type="http://schemas.openxmlformats.org/officeDocument/2006/relationships/oleObject" Target="../embeddings/oleObject2.bin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0.png"/><Relationship Id="rId5" Type="http://schemas.openxmlformats.org/officeDocument/2006/relationships/image" Target="../media/image39.emf"/><Relationship Id="rId4" Type="http://schemas.openxmlformats.org/officeDocument/2006/relationships/oleObject" Target="../embeddings/oleObject2.bin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e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e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e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emf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df"/><Relationship Id="rId2" Type="http://schemas.openxmlformats.org/officeDocument/2006/relationships/image" Target="../media/image46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pdf"/><Relationship Id="rId4" Type="http://schemas.openxmlformats.org/officeDocument/2006/relationships/image" Target="../media/image48.em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df"/><Relationship Id="rId2" Type="http://schemas.openxmlformats.org/officeDocument/2006/relationships/image" Target="../media/image46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pdf"/><Relationship Id="rId4" Type="http://schemas.openxmlformats.org/officeDocument/2006/relationships/image" Target="../media/image48.emf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441B1B-6CB2-1A4C-8856-7614162EC4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1460" y="0"/>
            <a:ext cx="8315960" cy="787400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Helvetica" pitchFamily="2" charset="0"/>
              </a:rPr>
              <a:t>Model Selection and Comparison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02C0104-CCF0-E140-9CEB-BB4740C26F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3680" y="5024650"/>
            <a:ext cx="8676640" cy="1168400"/>
          </a:xfrm>
        </p:spPr>
        <p:txBody>
          <a:bodyPr>
            <a:noAutofit/>
          </a:bodyPr>
          <a:lstStyle/>
          <a:p>
            <a:r>
              <a:rPr lang="en-US" sz="2000" dirty="0">
                <a:latin typeface="Helvetica" pitchFamily="2" charset="0"/>
              </a:rPr>
              <a:t>Cara Brook, Jessica Metcalf, and Christian Ranaivoson</a:t>
            </a:r>
          </a:p>
          <a:p>
            <a:r>
              <a:rPr lang="en-US" sz="2000" dirty="0">
                <a:latin typeface="Helvetica" pitchFamily="2" charset="0"/>
              </a:rPr>
              <a:t>University of California, Berkeley, USA</a:t>
            </a:r>
          </a:p>
          <a:p>
            <a:r>
              <a:rPr lang="en-US" sz="2000" dirty="0">
                <a:latin typeface="Helvetica" pitchFamily="2" charset="0"/>
              </a:rPr>
              <a:t>University of Princeton</a:t>
            </a:r>
          </a:p>
          <a:p>
            <a:r>
              <a:rPr lang="en-US" sz="2000" dirty="0">
                <a:latin typeface="Helvetica" pitchFamily="2" charset="0"/>
              </a:rPr>
              <a:t>University of Antananarivo, Madagascar</a:t>
            </a:r>
          </a:p>
          <a:p>
            <a:r>
              <a:rPr lang="en-US" sz="2000" dirty="0">
                <a:latin typeface="Helvetica" pitchFamily="2" charset="0"/>
              </a:rPr>
              <a:t>E2M2 2022 </a:t>
            </a:r>
            <a:r>
              <a:rPr lang="en-US" sz="2000" dirty="0" err="1">
                <a:latin typeface="Helvetica" pitchFamily="2" charset="0"/>
              </a:rPr>
              <a:t>Ranomafana</a:t>
            </a:r>
            <a:r>
              <a:rPr lang="en-US" sz="2000" dirty="0">
                <a:latin typeface="Helvetica" pitchFamily="2" charset="0"/>
              </a:rPr>
              <a:t>, Madagascar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2C02E75-28C7-5541-B340-4894350BBE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3360" y="756921"/>
            <a:ext cx="3342640" cy="4153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9641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72FC4A3-E015-12C7-972C-C83A800E89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273" y="862286"/>
            <a:ext cx="3220948" cy="201034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AFB5C6F-8A0C-372D-5455-ED688C6B8E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779" y="2872627"/>
            <a:ext cx="6569221" cy="238273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67642E4-C92A-232B-1910-1A8D6CC7D3D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9785" y="5313681"/>
            <a:ext cx="4791816" cy="155448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D9D524C-9A7C-48AC-3A1A-5259A90D7697}"/>
              </a:ext>
            </a:extLst>
          </p:cNvPr>
          <p:cNvSpPr txBox="1"/>
          <p:nvPr/>
        </p:nvSpPr>
        <p:spPr>
          <a:xfrm>
            <a:off x="109272" y="142240"/>
            <a:ext cx="37834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Maximum likelihood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5A02B44-DA94-821F-CD18-1A3F4BC372B6}"/>
              </a:ext>
            </a:extLst>
          </p:cNvPr>
          <p:cNvSpPr txBox="1"/>
          <p:nvPr/>
        </p:nvSpPr>
        <p:spPr>
          <a:xfrm>
            <a:off x="2622680" y="1014991"/>
            <a:ext cx="2081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f(x|</a:t>
            </a:r>
            <a:r>
              <a:rPr lang="el-GR" sz="2800" i="1" dirty="0">
                <a:latin typeface="Arial" panose="020B0604020202020204" pitchFamily="34" charset="0"/>
                <a:cs typeface="Arial" panose="020B0604020202020204" pitchFamily="34" charset="0"/>
              </a:rPr>
              <a:t>μ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l-GR" sz="2800" i="1" dirty="0">
                <a:latin typeface="Arial" panose="020B0604020202020204" pitchFamily="34" charset="0"/>
                <a:cs typeface="Arial" panose="020B0604020202020204" pitchFamily="34" charset="0"/>
              </a:rPr>
              <a:t>σ</a:t>
            </a:r>
            <a:r>
              <a:rPr lang="en-US" sz="2800" i="1" baseline="30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0315872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4B4A4D9-D68B-CFEB-42F5-A1C4967A6F66}"/>
              </a:ext>
            </a:extLst>
          </p:cNvPr>
          <p:cNvSpPr txBox="1"/>
          <p:nvPr/>
        </p:nvSpPr>
        <p:spPr>
          <a:xfrm>
            <a:off x="109272" y="142240"/>
            <a:ext cx="20297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Likelihood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85198D4-4D9A-7C09-133C-D07CA7B21818}"/>
              </a:ext>
            </a:extLst>
          </p:cNvPr>
          <p:cNvSpPr txBox="1"/>
          <p:nvPr/>
        </p:nvSpPr>
        <p:spPr>
          <a:xfrm>
            <a:off x="133667" y="4379731"/>
            <a:ext cx="18630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Examples: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8F256C8-215D-69A9-ACF1-821A9A26441C}"/>
              </a:ext>
            </a:extLst>
          </p:cNvPr>
          <p:cNvSpPr txBox="1"/>
          <p:nvPr/>
        </p:nvSpPr>
        <p:spPr>
          <a:xfrm>
            <a:off x="213021" y="5189427"/>
            <a:ext cx="57378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R function : </a:t>
            </a:r>
            <a:r>
              <a:rPr lang="en-US" sz="2400" b="1" i="0" dirty="0" err="1">
                <a:solidFill>
                  <a:srgbClr val="000000"/>
                </a:solidFill>
                <a:effectLst/>
                <a:latin typeface="Helvetica" panose="020B0604020202020204" pitchFamily="34" charset="0"/>
              </a:rPr>
              <a:t>dbinom</a:t>
            </a:r>
            <a:r>
              <a:rPr lang="en-US" sz="2400" b="1" i="0" dirty="0">
                <a:solidFill>
                  <a:srgbClr val="000000"/>
                </a:solidFill>
                <a:effectLst/>
                <a:latin typeface="Helvetica" panose="020B0604020202020204" pitchFamily="34" charset="0"/>
              </a:rPr>
              <a:t>(x, size, prob, log=T)</a:t>
            </a:r>
            <a:endParaRPr lang="en-US" sz="24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8E2FAF8-BAF5-E7DA-4D2F-BA9455727B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0593" y="1684654"/>
            <a:ext cx="2859740" cy="400494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6EF1A17-F05E-1C72-57C7-986763990E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8040" y="655331"/>
            <a:ext cx="1696688" cy="102614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4469F3F-EBE9-3731-0D35-53D518D02F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9628" y="702461"/>
            <a:ext cx="1248412" cy="88886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1B1E32DE-B36B-9BE2-7E2B-46E692881543}"/>
              </a:ext>
            </a:extLst>
          </p:cNvPr>
          <p:cNvSpPr txBox="1"/>
          <p:nvPr/>
        </p:nvSpPr>
        <p:spPr>
          <a:xfrm>
            <a:off x="864214" y="5976075"/>
            <a:ext cx="685332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/>
              <a:t>R function : </a:t>
            </a:r>
            <a:r>
              <a:rPr lang="en-US" sz="2400" b="1" i="0" dirty="0" err="1">
                <a:solidFill>
                  <a:srgbClr val="000000"/>
                </a:solidFill>
                <a:effectLst/>
                <a:latin typeface="Helvetica" panose="020B0604020202020204" pitchFamily="34" charset="0"/>
              </a:rPr>
              <a:t>dbinom</a:t>
            </a:r>
            <a:r>
              <a:rPr lang="en-US" sz="2400" b="1" i="0" dirty="0">
                <a:solidFill>
                  <a:srgbClr val="000000"/>
                </a:solidFill>
                <a:effectLst/>
                <a:latin typeface="Helvetica" panose="020B0604020202020204" pitchFamily="34" charset="0"/>
              </a:rPr>
              <a:t>(8, 10, </a:t>
            </a:r>
            <a:r>
              <a:rPr lang="en-US" sz="2400" b="1" dirty="0">
                <a:solidFill>
                  <a:srgbClr val="000000"/>
                </a:solidFill>
                <a:latin typeface="Helvetica" panose="020B0604020202020204" pitchFamily="34" charset="0"/>
              </a:rPr>
              <a:t>0.835</a:t>
            </a:r>
            <a:r>
              <a:rPr lang="en-US" sz="2400" b="1" i="0" dirty="0">
                <a:solidFill>
                  <a:srgbClr val="000000"/>
                </a:solidFill>
                <a:effectLst/>
                <a:latin typeface="Helvetica" panose="020B0604020202020204" pitchFamily="34" charset="0"/>
              </a:rPr>
              <a:t>)  = </a:t>
            </a:r>
            <a:r>
              <a:rPr lang="en-US" sz="2400" b="1" dirty="0">
                <a:solidFill>
                  <a:srgbClr val="000000"/>
                </a:solidFill>
                <a:latin typeface="Helvetica" panose="020B0604020202020204" pitchFamily="34" charset="0"/>
              </a:rPr>
              <a:t>?</a:t>
            </a:r>
            <a:endParaRPr lang="en-US" sz="2400" dirty="0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B56BADCE-A77A-8C15-0876-0067684CD11C}"/>
              </a:ext>
            </a:extLst>
          </p:cNvPr>
          <p:cNvSpPr/>
          <p:nvPr/>
        </p:nvSpPr>
        <p:spPr>
          <a:xfrm>
            <a:off x="213021" y="6093936"/>
            <a:ext cx="536893" cy="20156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1B89B606-F912-84FE-5BA8-0509154F95A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5391" y="1141089"/>
            <a:ext cx="3051583" cy="1341715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FAC27147-8C3C-5731-493E-12312526821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53740" y="2759606"/>
            <a:ext cx="3202086" cy="96062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515FDF2-6B73-B344-6720-82096CCBC655}"/>
              </a:ext>
            </a:extLst>
          </p:cNvPr>
          <p:cNvSpPr txBox="1"/>
          <p:nvPr/>
        </p:nvSpPr>
        <p:spPr>
          <a:xfrm>
            <a:off x="2465232" y="197529"/>
            <a:ext cx="281482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Vraisemblance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7177660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4B4A4D9-D68B-CFEB-42F5-A1C4967A6F66}"/>
              </a:ext>
            </a:extLst>
          </p:cNvPr>
          <p:cNvSpPr txBox="1"/>
          <p:nvPr/>
        </p:nvSpPr>
        <p:spPr>
          <a:xfrm>
            <a:off x="109272" y="142240"/>
            <a:ext cx="20297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Likelihood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85198D4-4D9A-7C09-133C-D07CA7B21818}"/>
              </a:ext>
            </a:extLst>
          </p:cNvPr>
          <p:cNvSpPr txBox="1"/>
          <p:nvPr/>
        </p:nvSpPr>
        <p:spPr>
          <a:xfrm>
            <a:off x="133667" y="4379731"/>
            <a:ext cx="18630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Examples: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8F256C8-215D-69A9-ACF1-821A9A26441C}"/>
              </a:ext>
            </a:extLst>
          </p:cNvPr>
          <p:cNvSpPr txBox="1"/>
          <p:nvPr/>
        </p:nvSpPr>
        <p:spPr>
          <a:xfrm>
            <a:off x="213021" y="5189427"/>
            <a:ext cx="57378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R function : </a:t>
            </a:r>
            <a:r>
              <a:rPr lang="en-US" sz="2400" b="1" i="0" dirty="0" err="1">
                <a:solidFill>
                  <a:srgbClr val="000000"/>
                </a:solidFill>
                <a:effectLst/>
                <a:latin typeface="Helvetica" panose="020B0604020202020204" pitchFamily="34" charset="0"/>
              </a:rPr>
              <a:t>dbinom</a:t>
            </a:r>
            <a:r>
              <a:rPr lang="en-US" sz="2400" b="1" i="0" dirty="0">
                <a:solidFill>
                  <a:srgbClr val="000000"/>
                </a:solidFill>
                <a:effectLst/>
                <a:latin typeface="Helvetica" panose="020B0604020202020204" pitchFamily="34" charset="0"/>
              </a:rPr>
              <a:t>(x, size, prob, log=T)</a:t>
            </a:r>
            <a:endParaRPr lang="en-US" sz="24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8E2FAF8-BAF5-E7DA-4D2F-BA9455727B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0593" y="1684654"/>
            <a:ext cx="2859740" cy="400494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6EF1A17-F05E-1C72-57C7-986763990E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8040" y="655331"/>
            <a:ext cx="1696688" cy="102614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4469F3F-EBE9-3731-0D35-53D518D02F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9628" y="702461"/>
            <a:ext cx="1248412" cy="88886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1B1E32DE-B36B-9BE2-7E2B-46E692881543}"/>
              </a:ext>
            </a:extLst>
          </p:cNvPr>
          <p:cNvSpPr txBox="1"/>
          <p:nvPr/>
        </p:nvSpPr>
        <p:spPr>
          <a:xfrm>
            <a:off x="864214" y="5976075"/>
            <a:ext cx="685332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/>
              <a:t>R function : </a:t>
            </a:r>
            <a:r>
              <a:rPr lang="en-US" sz="2400" b="1" i="0" dirty="0" err="1">
                <a:solidFill>
                  <a:srgbClr val="000000"/>
                </a:solidFill>
                <a:effectLst/>
                <a:latin typeface="Helvetica" panose="020B0604020202020204" pitchFamily="34" charset="0"/>
              </a:rPr>
              <a:t>dbinom</a:t>
            </a:r>
            <a:r>
              <a:rPr lang="en-US" sz="2400" b="1" i="0" dirty="0">
                <a:solidFill>
                  <a:srgbClr val="000000"/>
                </a:solidFill>
                <a:effectLst/>
                <a:latin typeface="Helvetica" panose="020B0604020202020204" pitchFamily="34" charset="0"/>
              </a:rPr>
              <a:t>(8, 10, </a:t>
            </a:r>
            <a:r>
              <a:rPr lang="en-US" sz="2400" b="1" dirty="0">
                <a:solidFill>
                  <a:srgbClr val="000000"/>
                </a:solidFill>
                <a:latin typeface="Helvetica" panose="020B0604020202020204" pitchFamily="34" charset="0"/>
              </a:rPr>
              <a:t>0.835</a:t>
            </a:r>
            <a:r>
              <a:rPr lang="en-US" sz="2400" b="1" i="0" dirty="0">
                <a:solidFill>
                  <a:srgbClr val="000000"/>
                </a:solidFill>
                <a:effectLst/>
                <a:latin typeface="Helvetica" panose="020B0604020202020204" pitchFamily="34" charset="0"/>
              </a:rPr>
              <a:t>)  = 0.289</a:t>
            </a:r>
            <a:endParaRPr lang="en-US" sz="2400" dirty="0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B56BADCE-A77A-8C15-0876-0067684CD11C}"/>
              </a:ext>
            </a:extLst>
          </p:cNvPr>
          <p:cNvSpPr/>
          <p:nvPr/>
        </p:nvSpPr>
        <p:spPr>
          <a:xfrm>
            <a:off x="213021" y="6093936"/>
            <a:ext cx="536893" cy="20156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1B89B606-F912-84FE-5BA8-0509154F95A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5391" y="1141089"/>
            <a:ext cx="3051583" cy="1341715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FAC27147-8C3C-5731-493E-12312526821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53740" y="2759606"/>
            <a:ext cx="3202086" cy="96062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515FDF2-6B73-B344-6720-82096CCBC655}"/>
              </a:ext>
            </a:extLst>
          </p:cNvPr>
          <p:cNvSpPr txBox="1"/>
          <p:nvPr/>
        </p:nvSpPr>
        <p:spPr>
          <a:xfrm>
            <a:off x="2465232" y="197529"/>
            <a:ext cx="281482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Vraisemblance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1193414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E3F2269-912D-2388-64FB-EC94943C32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937" y="338328"/>
            <a:ext cx="8075271" cy="6501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1286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5B8C59E-4FC8-0A5E-B693-3EDB1D2245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4" y="64009"/>
            <a:ext cx="4479590" cy="3606508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DDF331DD-76EF-6BCD-A06A-B4AB76F3C5BC}"/>
              </a:ext>
            </a:extLst>
          </p:cNvPr>
          <p:cNvGrpSpPr/>
          <p:nvPr/>
        </p:nvGrpSpPr>
        <p:grpSpPr>
          <a:xfrm>
            <a:off x="285750" y="193967"/>
            <a:ext cx="8571530" cy="6664033"/>
            <a:chOff x="285750" y="193967"/>
            <a:chExt cx="8571530" cy="6664033"/>
          </a:xfrm>
        </p:grpSpPr>
        <p:pic>
          <p:nvPicPr>
            <p:cNvPr id="8" name="Picture 7" descr="A graph with numbers and lines&#10;&#10;Description automatically generated">
              <a:extLst>
                <a:ext uri="{FF2B5EF4-FFF2-40B4-BE49-F238E27FC236}">
                  <a16:creationId xmlns:a16="http://schemas.microsoft.com/office/drawing/2014/main" id="{B0B535EC-094E-C067-A222-B3F670651CF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5750" y="3663086"/>
              <a:ext cx="7477506" cy="3194914"/>
            </a:xfrm>
            <a:prstGeom prst="rect">
              <a:avLst/>
            </a:prstGeom>
          </p:spPr>
        </p:pic>
        <p:pic>
          <p:nvPicPr>
            <p:cNvPr id="12" name="Picture 11" descr="A graph with red lines&#10;&#10;Description automatically generated">
              <a:extLst>
                <a:ext uri="{FF2B5EF4-FFF2-40B4-BE49-F238E27FC236}">
                  <a16:creationId xmlns:a16="http://schemas.microsoft.com/office/drawing/2014/main" id="{51D3A523-2230-808B-B2E7-C9DBF34675C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77690" y="193967"/>
              <a:ext cx="4479590" cy="347654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66781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5475751-D5A0-8049-64AF-678C773BC621}"/>
              </a:ext>
            </a:extLst>
          </p:cNvPr>
          <p:cNvSpPr txBox="1"/>
          <p:nvPr/>
        </p:nvSpPr>
        <p:spPr>
          <a:xfrm>
            <a:off x="111760" y="101600"/>
            <a:ext cx="43829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Optimization/maximization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19FB6EF-7A66-B24A-C2CD-A432F124DB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376" y="837949"/>
            <a:ext cx="7925487" cy="579170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A60B1A4-C8C1-FCBC-D838-A5E3236760DC}"/>
              </a:ext>
            </a:extLst>
          </p:cNvPr>
          <p:cNvSpPr txBox="1"/>
          <p:nvPr/>
        </p:nvSpPr>
        <p:spPr>
          <a:xfrm>
            <a:off x="235800" y="6198466"/>
            <a:ext cx="34730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From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Tanjona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Ramiadantsoa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6932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D9B42AE-B579-3BB7-40AF-B763C5B9E96A}"/>
              </a:ext>
            </a:extLst>
          </p:cNvPr>
          <p:cNvSpPr txBox="1"/>
          <p:nvPr/>
        </p:nvSpPr>
        <p:spPr>
          <a:xfrm>
            <a:off x="111760" y="101600"/>
            <a:ext cx="43829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Optimization/maximization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3CB40A7-95DA-C497-6454-385CDE04A4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6725" y="624820"/>
            <a:ext cx="7275932" cy="5288149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C21B7C7C-A3FB-43A5-EB36-7120DE352667}"/>
              </a:ext>
            </a:extLst>
          </p:cNvPr>
          <p:cNvSpPr txBox="1">
            <a:spLocks/>
          </p:cNvSpPr>
          <p:nvPr/>
        </p:nvSpPr>
        <p:spPr>
          <a:xfrm>
            <a:off x="498994" y="5912969"/>
            <a:ext cx="8299566" cy="9199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R function ‘</a:t>
            </a:r>
            <a:r>
              <a:rPr lang="en-US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optim</a:t>
            </a: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’ can be used to minimize these measures of model difference from the data.</a:t>
            </a:r>
          </a:p>
        </p:txBody>
      </p:sp>
    </p:spTree>
    <p:extLst>
      <p:ext uri="{BB962C8B-B14F-4D97-AF65-F5344CB8AC3E}">
        <p14:creationId xmlns:p14="http://schemas.microsoft.com/office/powerpoint/2010/main" val="3480209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1685AD8-F062-34AA-EBA4-6693E4BA62D1}"/>
              </a:ext>
            </a:extLst>
          </p:cNvPr>
          <p:cNvSpPr txBox="1"/>
          <p:nvPr/>
        </p:nvSpPr>
        <p:spPr>
          <a:xfrm>
            <a:off x="91440" y="145534"/>
            <a:ext cx="2794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Least squares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A93E10A-712F-05AA-ECCD-633DA2E707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480" y="1249680"/>
            <a:ext cx="6098199" cy="537134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3388AD5-EA8F-F51B-A2B2-4BD58D405BC1}"/>
              </a:ext>
            </a:extLst>
          </p:cNvPr>
          <p:cNvSpPr txBox="1"/>
          <p:nvPr/>
        </p:nvSpPr>
        <p:spPr>
          <a:xfrm>
            <a:off x="239123" y="6097807"/>
            <a:ext cx="5533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2K</a:t>
            </a:r>
          </a:p>
        </p:txBody>
      </p:sp>
    </p:spTree>
    <p:extLst>
      <p:ext uri="{BB962C8B-B14F-4D97-AF65-F5344CB8AC3E}">
        <p14:creationId xmlns:p14="http://schemas.microsoft.com/office/powerpoint/2010/main" val="23944190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C8C5E6F-7F0C-B0F9-2338-B7051FCABC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3509" y="1127760"/>
            <a:ext cx="7576981" cy="573024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8480991-77D4-3A18-D4A4-5569D1C53229}"/>
              </a:ext>
            </a:extLst>
          </p:cNvPr>
          <p:cNvSpPr txBox="1"/>
          <p:nvPr/>
        </p:nvSpPr>
        <p:spPr>
          <a:xfrm>
            <a:off x="91440" y="145534"/>
            <a:ext cx="2794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Least squares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BE78750-C951-F40C-E71E-1B244E86120C}"/>
              </a:ext>
            </a:extLst>
          </p:cNvPr>
          <p:cNvSpPr txBox="1"/>
          <p:nvPr/>
        </p:nvSpPr>
        <p:spPr>
          <a:xfrm>
            <a:off x="239123" y="6097807"/>
            <a:ext cx="5533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3K</a:t>
            </a:r>
          </a:p>
        </p:txBody>
      </p:sp>
    </p:spTree>
    <p:extLst>
      <p:ext uri="{BB962C8B-B14F-4D97-AF65-F5344CB8AC3E}">
        <p14:creationId xmlns:p14="http://schemas.microsoft.com/office/powerpoint/2010/main" val="41388837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0EF3B95-34DF-7189-D8B1-8CD3960D31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1680" y="995680"/>
            <a:ext cx="7097167" cy="586232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170A7FA-836B-965C-7715-2487D8316DAA}"/>
              </a:ext>
            </a:extLst>
          </p:cNvPr>
          <p:cNvSpPr txBox="1"/>
          <p:nvPr/>
        </p:nvSpPr>
        <p:spPr>
          <a:xfrm>
            <a:off x="91440" y="145534"/>
            <a:ext cx="2794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Least squares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BF449F9-C195-BE55-492B-B1CDAEFECA3E}"/>
              </a:ext>
            </a:extLst>
          </p:cNvPr>
          <p:cNvSpPr txBox="1"/>
          <p:nvPr/>
        </p:nvSpPr>
        <p:spPr>
          <a:xfrm>
            <a:off x="239123" y="6097807"/>
            <a:ext cx="5533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4K</a:t>
            </a:r>
          </a:p>
        </p:txBody>
      </p:sp>
    </p:spTree>
    <p:extLst>
      <p:ext uri="{BB962C8B-B14F-4D97-AF65-F5344CB8AC3E}">
        <p14:creationId xmlns:p14="http://schemas.microsoft.com/office/powerpoint/2010/main" val="27162057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9D55D25-CF03-DB47-8BB9-BFC979C7B9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240" y="1290320"/>
            <a:ext cx="8221698" cy="5486399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383B3F6E-A81C-C841-98D3-B6A5F2172054}"/>
              </a:ext>
            </a:extLst>
          </p:cNvPr>
          <p:cNvSpPr/>
          <p:nvPr/>
        </p:nvSpPr>
        <p:spPr>
          <a:xfrm>
            <a:off x="2408594" y="401383"/>
            <a:ext cx="432682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400" dirty="0">
                <a:solidFill>
                  <a:srgbClr val="FF3A37"/>
                </a:solidFill>
                <a:latin typeface="Gill Sans" panose="020B0502020104020203" pitchFamily="34" charset="-79"/>
                <a:cs typeface="Gill Sans" panose="020B0502020104020203" pitchFamily="34" charset="-79"/>
              </a:rPr>
              <a:t>Which model is best?</a:t>
            </a:r>
          </a:p>
        </p:txBody>
      </p:sp>
    </p:spTree>
    <p:extLst>
      <p:ext uri="{BB962C8B-B14F-4D97-AF65-F5344CB8AC3E}">
        <p14:creationId xmlns:p14="http://schemas.microsoft.com/office/powerpoint/2010/main" val="21535404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E8EF09E-4422-3C07-718A-E1D9D6F1E6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920" y="965200"/>
            <a:ext cx="6891537" cy="588264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C50C3B1-56B4-E47A-3FB1-FC4B464B6262}"/>
              </a:ext>
            </a:extLst>
          </p:cNvPr>
          <p:cNvSpPr txBox="1"/>
          <p:nvPr/>
        </p:nvSpPr>
        <p:spPr>
          <a:xfrm>
            <a:off x="91440" y="145534"/>
            <a:ext cx="2794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Least squares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94980C8-0C08-9350-99E9-FC115506219E}"/>
              </a:ext>
            </a:extLst>
          </p:cNvPr>
          <p:cNvSpPr txBox="1"/>
          <p:nvPr/>
        </p:nvSpPr>
        <p:spPr>
          <a:xfrm>
            <a:off x="239123" y="6097807"/>
            <a:ext cx="5533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5K</a:t>
            </a:r>
          </a:p>
        </p:txBody>
      </p:sp>
    </p:spTree>
    <p:extLst>
      <p:ext uri="{BB962C8B-B14F-4D97-AF65-F5344CB8AC3E}">
        <p14:creationId xmlns:p14="http://schemas.microsoft.com/office/powerpoint/2010/main" val="390339261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8F19DE44-0EE3-D305-8A02-53F0C09D448C}"/>
              </a:ext>
            </a:extLst>
          </p:cNvPr>
          <p:cNvSpPr txBox="1"/>
          <p:nvPr/>
        </p:nvSpPr>
        <p:spPr>
          <a:xfrm>
            <a:off x="91440" y="145534"/>
            <a:ext cx="2794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Least squares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2D1A667-60B7-4F6C-A7BC-469CFC18A4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2904" y="1036339"/>
            <a:ext cx="7378191" cy="5676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674951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B214581-8E19-8CA3-7141-0BEF474AE2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2640" y="1046480"/>
            <a:ext cx="7015480" cy="554938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F19DE44-0EE3-D305-8A02-53F0C09D448C}"/>
              </a:ext>
            </a:extLst>
          </p:cNvPr>
          <p:cNvSpPr txBox="1"/>
          <p:nvPr/>
        </p:nvSpPr>
        <p:spPr>
          <a:xfrm>
            <a:off x="91440" y="145534"/>
            <a:ext cx="2794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Least squares</a:t>
            </a:r>
          </a:p>
        </p:txBody>
      </p:sp>
    </p:spTree>
    <p:extLst>
      <p:ext uri="{BB962C8B-B14F-4D97-AF65-F5344CB8AC3E}">
        <p14:creationId xmlns:p14="http://schemas.microsoft.com/office/powerpoint/2010/main" val="14689941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CC44679-82A3-7729-0C15-9CF00D5871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87" y="1320800"/>
            <a:ext cx="2812073" cy="417793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0DEB91F-5F4A-4D72-90EB-1A4C9F50D3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0253" y="1320799"/>
            <a:ext cx="3070860" cy="416743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3B40690-9B10-175B-88CC-A567721D30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8755" y="1331301"/>
            <a:ext cx="2897066" cy="416743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936324A-0F93-9FB0-B9DA-7FE1979E4541}"/>
              </a:ext>
            </a:extLst>
          </p:cNvPr>
          <p:cNvSpPr txBox="1"/>
          <p:nvPr/>
        </p:nvSpPr>
        <p:spPr>
          <a:xfrm>
            <a:off x="2854960" y="286137"/>
            <a:ext cx="403507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What to choose?</a:t>
            </a:r>
          </a:p>
        </p:txBody>
      </p:sp>
    </p:spTree>
    <p:extLst>
      <p:ext uri="{BB962C8B-B14F-4D97-AF65-F5344CB8AC3E}">
        <p14:creationId xmlns:p14="http://schemas.microsoft.com/office/powerpoint/2010/main" val="107760318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94D1ADD-5C21-7E65-8FC8-59CEEA7370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7706" y="1356360"/>
            <a:ext cx="5328587" cy="306186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C27B5B7-B734-0F05-88C2-D849AD2324CF}"/>
              </a:ext>
            </a:extLst>
          </p:cNvPr>
          <p:cNvSpPr txBox="1"/>
          <p:nvPr/>
        </p:nvSpPr>
        <p:spPr>
          <a:xfrm>
            <a:off x="109272" y="142240"/>
            <a:ext cx="33279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Least square AIC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A82F0D2-14CB-13F5-3494-E1EDB923FA40}"/>
              </a:ext>
            </a:extLst>
          </p:cNvPr>
          <p:cNvSpPr txBox="1"/>
          <p:nvPr/>
        </p:nvSpPr>
        <p:spPr>
          <a:xfrm flipH="1">
            <a:off x="2148837" y="6157555"/>
            <a:ext cx="50444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The smaller the AIC the better</a:t>
            </a:r>
          </a:p>
        </p:txBody>
      </p:sp>
    </p:spTree>
    <p:extLst>
      <p:ext uri="{BB962C8B-B14F-4D97-AF65-F5344CB8AC3E}">
        <p14:creationId xmlns:p14="http://schemas.microsoft.com/office/powerpoint/2010/main" val="427993589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BB78B19-5D6D-543E-8AD7-FCCD268BF7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6811" y="1516841"/>
            <a:ext cx="5007416" cy="287731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964B90C-4138-FF9B-0602-DB95D1ED5432}"/>
              </a:ext>
            </a:extLst>
          </p:cNvPr>
          <p:cNvSpPr txBox="1"/>
          <p:nvPr/>
        </p:nvSpPr>
        <p:spPr>
          <a:xfrm>
            <a:off x="109272" y="142240"/>
            <a:ext cx="33279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Least square AIC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DE3A9937-E2BB-5DE8-CDD9-7AC8D02338B6}"/>
              </a:ext>
            </a:extLst>
          </p:cNvPr>
          <p:cNvSpPr/>
          <p:nvPr/>
        </p:nvSpPr>
        <p:spPr>
          <a:xfrm>
            <a:off x="5559552" y="1894378"/>
            <a:ext cx="667512" cy="65940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345424F-F0E1-ED1F-0DF6-BE3B304A5D96}"/>
              </a:ext>
            </a:extLst>
          </p:cNvPr>
          <p:cNvSpPr txBox="1"/>
          <p:nvPr/>
        </p:nvSpPr>
        <p:spPr>
          <a:xfrm flipH="1">
            <a:off x="2148837" y="6259155"/>
            <a:ext cx="50444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The smaller the AIC the better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3B40631-0419-1684-F45B-1BC0ED262710}"/>
              </a:ext>
            </a:extLst>
          </p:cNvPr>
          <p:cNvSpPr txBox="1"/>
          <p:nvPr/>
        </p:nvSpPr>
        <p:spPr>
          <a:xfrm>
            <a:off x="3850640" y="878860"/>
            <a:ext cx="49952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More parameter is not always good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1B831789-777D-1B04-1B71-4254753CF626}"/>
              </a:ext>
            </a:extLst>
          </p:cNvPr>
          <p:cNvCxnSpPr>
            <a:cxnSpLocks/>
          </p:cNvCxnSpPr>
          <p:nvPr/>
        </p:nvCxnSpPr>
        <p:spPr>
          <a:xfrm flipH="1">
            <a:off x="6153912" y="1424653"/>
            <a:ext cx="572008" cy="377537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2EA177FD-AFDE-B160-84FE-96687FA26E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0637" y="5000751"/>
            <a:ext cx="3727642" cy="571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94223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5DE4B3-1E35-064F-899D-2DC0881C9E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93415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en-US" sz="3100" dirty="0"/>
              <a:t>An example of model selection:</a:t>
            </a:r>
            <a:br>
              <a:rPr lang="en-US" sz="3100" dirty="0"/>
            </a:br>
            <a:r>
              <a:rPr lang="en-US" sz="3100" i="1" dirty="0"/>
              <a:t> Bartonella spp. </a:t>
            </a:r>
            <a:r>
              <a:rPr lang="en-US" sz="3100" dirty="0"/>
              <a:t>in Madagascar rats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23C846B-204B-E744-98C9-9C6525427E9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17951"/>
          <a:stretch/>
        </p:blipFill>
        <p:spPr>
          <a:xfrm>
            <a:off x="0" y="1793410"/>
            <a:ext cx="9144000" cy="3568300"/>
          </a:xfr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DF70FD61-DBFD-7843-B00B-1A21FFFA6FEA}"/>
              </a:ext>
            </a:extLst>
          </p:cNvPr>
          <p:cNvSpPr/>
          <p:nvPr/>
        </p:nvSpPr>
        <p:spPr>
          <a:xfrm>
            <a:off x="299260" y="4821382"/>
            <a:ext cx="1263535" cy="266006"/>
          </a:xfrm>
          <a:prstGeom prst="rect">
            <a:avLst/>
          </a:prstGeom>
          <a:solidFill>
            <a:srgbClr val="FFFFA4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567500B-B89B-1B4C-A39E-EDF110CD5865}"/>
              </a:ext>
            </a:extLst>
          </p:cNvPr>
          <p:cNvSpPr/>
          <p:nvPr/>
        </p:nvSpPr>
        <p:spPr>
          <a:xfrm>
            <a:off x="3676998" y="4821382"/>
            <a:ext cx="2324793" cy="266006"/>
          </a:xfrm>
          <a:prstGeom prst="rect">
            <a:avLst/>
          </a:prstGeom>
          <a:solidFill>
            <a:srgbClr val="FFFFA4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DC7FDCA-7710-9C4A-96ED-63D2CF891848}"/>
              </a:ext>
            </a:extLst>
          </p:cNvPr>
          <p:cNvSpPr/>
          <p:nvPr/>
        </p:nvSpPr>
        <p:spPr>
          <a:xfrm>
            <a:off x="2000598" y="5040282"/>
            <a:ext cx="1873135" cy="266006"/>
          </a:xfrm>
          <a:prstGeom prst="rect">
            <a:avLst/>
          </a:prstGeom>
          <a:solidFill>
            <a:srgbClr val="FFFFA4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92859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017D54-FEFC-EC40-A725-7F1BDC73C3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162" y="145882"/>
            <a:ext cx="7886700" cy="631568"/>
          </a:xfrm>
        </p:spPr>
        <p:txBody>
          <a:bodyPr/>
          <a:lstStyle/>
          <a:p>
            <a:r>
              <a:rPr lang="en-US" i="1" dirty="0"/>
              <a:t>Bartonella </a:t>
            </a:r>
            <a:r>
              <a:rPr lang="en-US" dirty="0"/>
              <a:t>spp. </a:t>
            </a:r>
            <a:endParaRPr lang="en-US" i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BA8BB8-9C2D-4A4B-B3B9-85CCAEF37D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1178" y="777450"/>
            <a:ext cx="7886700" cy="2194350"/>
          </a:xfrm>
        </p:spPr>
        <p:txBody>
          <a:bodyPr/>
          <a:lstStyle/>
          <a:p>
            <a:r>
              <a:rPr lang="en-US" dirty="0"/>
              <a:t>Persistent erythrocytic bacteria that are sometimes zoonotic</a:t>
            </a:r>
          </a:p>
          <a:p>
            <a:r>
              <a:rPr lang="en-US" dirty="0"/>
              <a:t>Vectored by ticks, fleas, sand flies, mosquitoes</a:t>
            </a:r>
          </a:p>
          <a:p>
            <a:r>
              <a:rPr lang="en-US" dirty="0"/>
              <a:t>Some species infect humans</a:t>
            </a:r>
          </a:p>
          <a:p>
            <a:pPr lvl="1"/>
            <a:r>
              <a:rPr lang="en-US" i="1" dirty="0"/>
              <a:t>Bartonella bacilliformis</a:t>
            </a:r>
            <a:r>
              <a:rPr lang="en-US" dirty="0"/>
              <a:t> = Carrion’s disease</a:t>
            </a:r>
          </a:p>
          <a:p>
            <a:pPr lvl="1"/>
            <a:r>
              <a:rPr lang="en-US" i="1" dirty="0"/>
              <a:t>Bartonella </a:t>
            </a:r>
            <a:r>
              <a:rPr lang="en-US" i="1" dirty="0" err="1"/>
              <a:t>henselae</a:t>
            </a:r>
            <a:r>
              <a:rPr lang="en-US" i="1" dirty="0"/>
              <a:t> </a:t>
            </a:r>
            <a:r>
              <a:rPr lang="en-US" dirty="0"/>
              <a:t>= cat scratch fever</a:t>
            </a:r>
          </a:p>
          <a:p>
            <a:pPr lvl="1"/>
            <a:r>
              <a:rPr lang="en-US" i="1" dirty="0"/>
              <a:t>Bartonella </a:t>
            </a:r>
            <a:r>
              <a:rPr lang="en-US" i="1" dirty="0" err="1"/>
              <a:t>quintana</a:t>
            </a:r>
            <a:r>
              <a:rPr lang="en-US" i="1" dirty="0"/>
              <a:t> </a:t>
            </a:r>
            <a:r>
              <a:rPr lang="en-US" dirty="0"/>
              <a:t>= trench fever</a:t>
            </a:r>
            <a:endParaRPr lang="en-US" i="1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54118F3-F057-AE1F-67B7-E69F43069E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4528" y="2782207"/>
            <a:ext cx="4901184" cy="4057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03423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>
            <a:extLst>
              <a:ext uri="{FF2B5EF4-FFF2-40B4-BE49-F238E27FC236}">
                <a16:creationId xmlns:a16="http://schemas.microsoft.com/office/drawing/2014/main" id="{75A6EE92-84DA-C944-8BD8-49804273DFC3}"/>
              </a:ext>
            </a:extLst>
          </p:cNvPr>
          <p:cNvSpPr txBox="1">
            <a:spLocks/>
          </p:cNvSpPr>
          <p:nvPr/>
        </p:nvSpPr>
        <p:spPr>
          <a:xfrm>
            <a:off x="436626" y="19393"/>
            <a:ext cx="80391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/>
              <a:t>We first collected samples from rats from two sites in Madagascar. </a:t>
            </a:r>
            <a:endParaRPr lang="en-US" i="1" dirty="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58522468-B8D7-7640-9D3F-D57733179386}"/>
              </a:ext>
            </a:extLst>
          </p:cNvPr>
          <p:cNvGrpSpPr/>
          <p:nvPr/>
        </p:nvGrpSpPr>
        <p:grpSpPr>
          <a:xfrm>
            <a:off x="0" y="1410980"/>
            <a:ext cx="9144000" cy="4578340"/>
            <a:chOff x="0" y="1959620"/>
            <a:chExt cx="9144000" cy="4380854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272F80F6-EEB6-1F4B-A927-A0116CBD73D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1959620"/>
              <a:ext cx="9144000" cy="4380854"/>
            </a:xfrm>
            <a:prstGeom prst="rect">
              <a:avLst/>
            </a:prstGeom>
          </p:spPr>
        </p:pic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60DC2FFA-EF78-DC41-821F-E3BE767E0D33}"/>
                </a:ext>
              </a:extLst>
            </p:cNvPr>
            <p:cNvSpPr/>
            <p:nvPr/>
          </p:nvSpPr>
          <p:spPr>
            <a:xfrm>
              <a:off x="628650" y="2044931"/>
              <a:ext cx="518506" cy="4987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7385381F-60E7-7B43-B726-55BAC1A34DA3}"/>
                </a:ext>
              </a:extLst>
            </p:cNvPr>
            <p:cNvSpPr/>
            <p:nvPr/>
          </p:nvSpPr>
          <p:spPr>
            <a:xfrm>
              <a:off x="2842608" y="2009495"/>
              <a:ext cx="518506" cy="4987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2204C496-D69E-E599-C523-24EC8812FEA5}"/>
              </a:ext>
            </a:extLst>
          </p:cNvPr>
          <p:cNvSpPr txBox="1"/>
          <p:nvPr/>
        </p:nvSpPr>
        <p:spPr>
          <a:xfrm>
            <a:off x="5278133" y="6320520"/>
            <a:ext cx="168045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i="0" dirty="0">
                <a:solidFill>
                  <a:srgbClr val="212121"/>
                </a:solidFill>
                <a:effectLst/>
                <a:latin typeface="Cambria" panose="02040503050406030204" pitchFamily="18" charset="0"/>
              </a:rPr>
              <a:t>(Ricker 1979) 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09209296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E7C802-845B-8149-81BE-9CCC12856B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" y="2"/>
            <a:ext cx="9143999" cy="1325563"/>
          </a:xfrm>
        </p:spPr>
        <p:txBody>
          <a:bodyPr>
            <a:normAutofit/>
          </a:bodyPr>
          <a:lstStyle/>
          <a:p>
            <a:pPr algn="ctr"/>
            <a:r>
              <a:rPr lang="en-US" sz="2700" dirty="0"/>
              <a:t>Statistically, we demonstrated an association between genotypes of </a:t>
            </a:r>
            <a:r>
              <a:rPr lang="en-US" sz="2700" i="1" dirty="0"/>
              <a:t>Bartonella </a:t>
            </a:r>
            <a:r>
              <a:rPr lang="en-US" sz="2700" dirty="0"/>
              <a:t>spp. found in rats and their ectoparasites.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27397A1-A05E-044D-A17C-65149A5C74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756" y="963328"/>
            <a:ext cx="7896491" cy="5537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94601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DC0E2D-83B4-E244-93CA-26674D5FFF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" y="527688"/>
            <a:ext cx="8981440" cy="1412872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There are many statistical methods used to ‘fit’ models to data and there are many possible scenarios from which mechanical model can be built.</a:t>
            </a:r>
          </a:p>
        </p:txBody>
      </p:sp>
    </p:spTree>
    <p:extLst>
      <p:ext uri="{BB962C8B-B14F-4D97-AF65-F5344CB8AC3E}">
        <p14:creationId xmlns:p14="http://schemas.microsoft.com/office/powerpoint/2010/main" val="304690253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6399BCD-05CB-C445-A680-FDEEE070BD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7854" y="798511"/>
            <a:ext cx="6068291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Then, we asked: </a:t>
            </a:r>
            <a:br>
              <a:rPr lang="en-US" dirty="0"/>
            </a:br>
            <a:r>
              <a:rPr lang="en-US" i="1" dirty="0"/>
              <a:t>How does the rate of becoming infected vary with age?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2FD14E9-09B0-053A-FD88-08BCF716A4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7906" y="2218135"/>
            <a:ext cx="4248187" cy="4539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88453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307571" y="343289"/>
            <a:ext cx="8528858" cy="1143000"/>
          </a:xfrm>
        </p:spPr>
        <p:txBody>
          <a:bodyPr>
            <a:noAutofit/>
          </a:bodyPr>
          <a:lstStyle/>
          <a:p>
            <a:r>
              <a:rPr lang="en-US" sz="3100" dirty="0"/>
              <a:t>Age-prevalence data allows for powerful inference into the dynamics of pathogen transmission.</a:t>
            </a:r>
          </a:p>
        </p:txBody>
      </p:sp>
      <p:sp>
        <p:nvSpPr>
          <p:cNvPr id="16" name="Rectangle 15"/>
          <p:cNvSpPr/>
          <p:nvPr/>
        </p:nvSpPr>
        <p:spPr>
          <a:xfrm>
            <a:off x="2807614" y="2445137"/>
            <a:ext cx="1076159" cy="1099655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Cambria Math"/>
                <a:cs typeface="Cambria Math"/>
              </a:rPr>
              <a:t>S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423289" y="2469123"/>
            <a:ext cx="1051091" cy="112982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Cambria Math"/>
                <a:cs typeface="Cambria Math"/>
              </a:rPr>
              <a:t>I</a:t>
            </a:r>
          </a:p>
        </p:txBody>
      </p:sp>
      <p:sp>
        <p:nvSpPr>
          <p:cNvPr id="18" name="Rectangle 17"/>
          <p:cNvSpPr/>
          <p:nvPr/>
        </p:nvSpPr>
        <p:spPr>
          <a:xfrm>
            <a:off x="4342667" y="2538532"/>
            <a:ext cx="621727" cy="5788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l-GR" sz="2400" dirty="0">
                <a:solidFill>
                  <a:schemeClr val="tx1"/>
                </a:solidFill>
                <a:latin typeface="Cambria Math"/>
                <a:cs typeface="Cambria Math"/>
              </a:rPr>
              <a:t>β</a:t>
            </a:r>
            <a:r>
              <a:rPr lang="en-US" sz="2400" dirty="0">
                <a:solidFill>
                  <a:schemeClr val="tx1"/>
                </a:solidFill>
                <a:latin typeface="Cambria Math"/>
                <a:cs typeface="Cambria Math"/>
              </a:rPr>
              <a:t>I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  <a:latin typeface="Cambria Math"/>
                <a:cs typeface="Cambria Math"/>
              </a:rPr>
              <a:t> </a:t>
            </a:r>
            <a:endParaRPr lang="en-US" sz="2000" dirty="0">
              <a:solidFill>
                <a:schemeClr val="tx1"/>
              </a:solidFill>
              <a:latin typeface="Cambria Math"/>
              <a:cs typeface="Cambria Math"/>
            </a:endParaRPr>
          </a:p>
        </p:txBody>
      </p:sp>
      <p:cxnSp>
        <p:nvCxnSpPr>
          <p:cNvPr id="19" name="Straight Arrow Connector 18"/>
          <p:cNvCxnSpPr/>
          <p:nvPr/>
        </p:nvCxnSpPr>
        <p:spPr>
          <a:xfrm>
            <a:off x="4201614" y="3010643"/>
            <a:ext cx="956338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1" name="Title 1"/>
          <p:cNvSpPr txBox="1">
            <a:spLocks/>
          </p:cNvSpPr>
          <p:nvPr/>
        </p:nvSpPr>
        <p:spPr>
          <a:xfrm>
            <a:off x="2002450" y="3740640"/>
            <a:ext cx="5584998" cy="11973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200" dirty="0"/>
              <a:t>for a persistent, non-immunizing infection</a:t>
            </a:r>
          </a:p>
        </p:txBody>
      </p:sp>
    </p:spTree>
    <p:extLst>
      <p:ext uri="{BB962C8B-B14F-4D97-AF65-F5344CB8AC3E}">
        <p14:creationId xmlns:p14="http://schemas.microsoft.com/office/powerpoint/2010/main" val="146478503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307571" y="343289"/>
            <a:ext cx="8528858" cy="1143000"/>
          </a:xfrm>
        </p:spPr>
        <p:txBody>
          <a:bodyPr>
            <a:noAutofit/>
          </a:bodyPr>
          <a:lstStyle/>
          <a:p>
            <a:r>
              <a:rPr lang="en-US" sz="3100" dirty="0"/>
              <a:t>Age-prevalence data allows for powerful inference into the dynamics of pathogen transmission.</a:t>
            </a:r>
          </a:p>
        </p:txBody>
      </p:sp>
      <p:sp>
        <p:nvSpPr>
          <p:cNvPr id="16" name="Rectangle 15"/>
          <p:cNvSpPr/>
          <p:nvPr/>
        </p:nvSpPr>
        <p:spPr>
          <a:xfrm>
            <a:off x="2807614" y="2445137"/>
            <a:ext cx="1076159" cy="1099655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Cambria Math"/>
                <a:cs typeface="Cambria Math"/>
              </a:rPr>
              <a:t>S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423289" y="2469123"/>
            <a:ext cx="1051091" cy="112982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Cambria Math"/>
                <a:cs typeface="Cambria Math"/>
              </a:rPr>
              <a:t>I</a:t>
            </a:r>
          </a:p>
        </p:txBody>
      </p:sp>
      <p:cxnSp>
        <p:nvCxnSpPr>
          <p:cNvPr id="19" name="Straight Arrow Connector 18"/>
          <p:cNvCxnSpPr/>
          <p:nvPr/>
        </p:nvCxnSpPr>
        <p:spPr>
          <a:xfrm>
            <a:off x="4201614" y="3010643"/>
            <a:ext cx="956338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Title 1">
            <a:extLst>
              <a:ext uri="{FF2B5EF4-FFF2-40B4-BE49-F238E27FC236}">
                <a16:creationId xmlns:a16="http://schemas.microsoft.com/office/drawing/2014/main" id="{8B4D4684-856D-CB41-8E4C-39FCA851541B}"/>
              </a:ext>
            </a:extLst>
          </p:cNvPr>
          <p:cNvSpPr txBox="1">
            <a:spLocks/>
          </p:cNvSpPr>
          <p:nvPr/>
        </p:nvSpPr>
        <p:spPr>
          <a:xfrm>
            <a:off x="1506369" y="4576196"/>
            <a:ext cx="6430453" cy="11973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200" dirty="0"/>
              <a:t>where </a:t>
            </a:r>
            <a:r>
              <a:rPr lang="el-GR" sz="2000" dirty="0">
                <a:latin typeface="Cambria Math"/>
                <a:cs typeface="Cambria Math"/>
              </a:rPr>
              <a:t>λ</a:t>
            </a:r>
            <a:r>
              <a:rPr lang="en-US" sz="2000" dirty="0">
                <a:latin typeface="Cambria Math"/>
                <a:cs typeface="Cambria Math"/>
              </a:rPr>
              <a:t>, </a:t>
            </a:r>
            <a:r>
              <a:rPr lang="en-US" sz="2000" dirty="0"/>
              <a:t>the force of infection, is the per capita rate at which susceptible hosts become infected</a:t>
            </a:r>
            <a:endParaRPr lang="en-US" sz="22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B3104A5-1037-CC4E-AD62-945010F06666}"/>
              </a:ext>
            </a:extLst>
          </p:cNvPr>
          <p:cNvSpPr/>
          <p:nvPr/>
        </p:nvSpPr>
        <p:spPr>
          <a:xfrm>
            <a:off x="4305311" y="2517693"/>
            <a:ext cx="656873" cy="5605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l-GR" sz="2400" dirty="0">
                <a:solidFill>
                  <a:schemeClr val="tx1"/>
                </a:solidFill>
                <a:latin typeface="Cambria Math"/>
                <a:cs typeface="Cambria Math"/>
              </a:rPr>
              <a:t>λ</a:t>
            </a:r>
            <a:r>
              <a:rPr lang="en-US" sz="1000" dirty="0">
                <a:solidFill>
                  <a:schemeClr val="tx1"/>
                </a:solidFill>
                <a:latin typeface="Cambria Math"/>
                <a:cs typeface="Cambria Math"/>
              </a:rPr>
              <a:t> </a:t>
            </a:r>
            <a:endParaRPr lang="en-US" sz="2000" dirty="0">
              <a:solidFill>
                <a:schemeClr val="tx1"/>
              </a:solidFill>
              <a:latin typeface="Cambria Math"/>
              <a:cs typeface="Cambria Math"/>
            </a:endParaRPr>
          </a:p>
        </p:txBody>
      </p:sp>
    </p:spTree>
    <p:extLst>
      <p:ext uri="{BB962C8B-B14F-4D97-AF65-F5344CB8AC3E}">
        <p14:creationId xmlns:p14="http://schemas.microsoft.com/office/powerpoint/2010/main" val="331818833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307571" y="343289"/>
            <a:ext cx="8528858" cy="1143000"/>
          </a:xfrm>
        </p:spPr>
        <p:txBody>
          <a:bodyPr>
            <a:noAutofit/>
          </a:bodyPr>
          <a:lstStyle/>
          <a:p>
            <a:r>
              <a:rPr lang="en-US" sz="3100" dirty="0"/>
              <a:t>Age-prevalence data allows for powerful inference into the dynamics of pathogen transmission.</a:t>
            </a:r>
          </a:p>
        </p:txBody>
      </p:sp>
      <p:sp>
        <p:nvSpPr>
          <p:cNvPr id="16" name="Rectangle 15"/>
          <p:cNvSpPr/>
          <p:nvPr/>
        </p:nvSpPr>
        <p:spPr>
          <a:xfrm>
            <a:off x="2807614" y="2445137"/>
            <a:ext cx="1076159" cy="1099655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FF0000"/>
                </a:solidFill>
                <a:latin typeface="Cambria Math"/>
                <a:cs typeface="Cambria Math"/>
              </a:rPr>
              <a:t>1-I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423289" y="2469123"/>
            <a:ext cx="1051091" cy="112982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Cambria Math"/>
                <a:cs typeface="Cambria Math"/>
              </a:rPr>
              <a:t>I</a:t>
            </a:r>
          </a:p>
        </p:txBody>
      </p:sp>
      <p:cxnSp>
        <p:nvCxnSpPr>
          <p:cNvPr id="19" name="Straight Arrow Connector 18"/>
          <p:cNvCxnSpPr/>
          <p:nvPr/>
        </p:nvCxnSpPr>
        <p:spPr>
          <a:xfrm>
            <a:off x="4201614" y="3010643"/>
            <a:ext cx="956338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Title 1">
            <a:extLst>
              <a:ext uri="{FF2B5EF4-FFF2-40B4-BE49-F238E27FC236}">
                <a16:creationId xmlns:a16="http://schemas.microsoft.com/office/drawing/2014/main" id="{8B4D4684-856D-CB41-8E4C-39FCA851541B}"/>
              </a:ext>
            </a:extLst>
          </p:cNvPr>
          <p:cNvSpPr txBox="1">
            <a:spLocks/>
          </p:cNvSpPr>
          <p:nvPr/>
        </p:nvSpPr>
        <p:spPr>
          <a:xfrm>
            <a:off x="1506369" y="4576196"/>
            <a:ext cx="6430453" cy="11973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200" dirty="0"/>
              <a:t>where </a:t>
            </a:r>
            <a:r>
              <a:rPr lang="el-GR" sz="2000" dirty="0">
                <a:latin typeface="Cambria Math"/>
                <a:cs typeface="Cambria Math"/>
              </a:rPr>
              <a:t>λ</a:t>
            </a:r>
            <a:r>
              <a:rPr lang="en-US" sz="2000" dirty="0">
                <a:latin typeface="Cambria Math"/>
                <a:cs typeface="Cambria Math"/>
              </a:rPr>
              <a:t>, </a:t>
            </a:r>
            <a:r>
              <a:rPr lang="en-US" sz="2000" dirty="0"/>
              <a:t>the force of infection, is the per capita rate at which susceptible hosts become infected</a:t>
            </a:r>
            <a:endParaRPr lang="en-US" sz="2200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BE36050-BC1C-2944-84A9-E7768D465EC6}"/>
              </a:ext>
            </a:extLst>
          </p:cNvPr>
          <p:cNvSpPr txBox="1">
            <a:spLocks/>
          </p:cNvSpPr>
          <p:nvPr/>
        </p:nvSpPr>
        <p:spPr>
          <a:xfrm>
            <a:off x="42238" y="2411981"/>
            <a:ext cx="2500041" cy="11973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dirty="0">
                <a:solidFill>
                  <a:srgbClr val="FF0000"/>
                </a:solidFill>
              </a:rPr>
              <a:t>with a persistent infection, we can assume that, if not infected, you must be susceptible….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B3104A5-1037-CC4E-AD62-945010F06666}"/>
              </a:ext>
            </a:extLst>
          </p:cNvPr>
          <p:cNvSpPr/>
          <p:nvPr/>
        </p:nvSpPr>
        <p:spPr>
          <a:xfrm>
            <a:off x="3915127" y="2116122"/>
            <a:ext cx="1539516" cy="11508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l-GR" sz="2400" dirty="0">
                <a:solidFill>
                  <a:schemeClr val="tx1"/>
                </a:solidFill>
                <a:latin typeface="Cambria Math"/>
                <a:cs typeface="Cambria Math"/>
              </a:rPr>
              <a:t>λ</a:t>
            </a:r>
            <a:r>
              <a:rPr lang="en-US" sz="1000" dirty="0">
                <a:solidFill>
                  <a:schemeClr val="tx1"/>
                </a:solidFill>
                <a:latin typeface="Cambria Math"/>
                <a:cs typeface="Cambria Math"/>
              </a:rPr>
              <a:t> </a:t>
            </a:r>
            <a:endParaRPr lang="en-US" sz="2000" dirty="0">
              <a:solidFill>
                <a:schemeClr val="tx1"/>
              </a:solidFill>
              <a:latin typeface="Cambria Math"/>
              <a:cs typeface="Cambria Math"/>
            </a:endParaRPr>
          </a:p>
        </p:txBody>
      </p:sp>
    </p:spTree>
    <p:extLst>
      <p:ext uri="{BB962C8B-B14F-4D97-AF65-F5344CB8AC3E}">
        <p14:creationId xmlns:p14="http://schemas.microsoft.com/office/powerpoint/2010/main" val="134531839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2838970" y="2325309"/>
            <a:ext cx="1076159" cy="1099655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Cambria Math"/>
                <a:cs typeface="Cambria Math"/>
              </a:rPr>
              <a:t>1-I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454645" y="2349297"/>
            <a:ext cx="1051091" cy="1075667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Cambria Math"/>
                <a:cs typeface="Cambria Math"/>
              </a:rPr>
              <a:t>I</a:t>
            </a:r>
          </a:p>
        </p:txBody>
      </p:sp>
      <p:cxnSp>
        <p:nvCxnSpPr>
          <p:cNvPr id="19" name="Straight Arrow Connector 18"/>
          <p:cNvCxnSpPr/>
          <p:nvPr/>
        </p:nvCxnSpPr>
        <p:spPr>
          <a:xfrm>
            <a:off x="4232970" y="2890815"/>
            <a:ext cx="956338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3915127" y="2116122"/>
            <a:ext cx="1539516" cy="11508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l-GR" sz="2400" dirty="0">
                <a:solidFill>
                  <a:schemeClr val="tx1"/>
                </a:solidFill>
                <a:latin typeface="Cambria Math"/>
                <a:cs typeface="Cambria Math"/>
              </a:rPr>
              <a:t>λ</a:t>
            </a:r>
            <a:r>
              <a:rPr lang="en-US" sz="1000" dirty="0">
                <a:solidFill>
                  <a:schemeClr val="tx1"/>
                </a:solidFill>
                <a:latin typeface="Cambria Math"/>
                <a:cs typeface="Cambria Math"/>
              </a:rPr>
              <a:t> </a:t>
            </a:r>
            <a:endParaRPr lang="en-US" sz="2000" dirty="0">
              <a:solidFill>
                <a:schemeClr val="tx1"/>
              </a:solidFill>
              <a:latin typeface="Cambria Math"/>
              <a:cs typeface="Cambria Math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1506369" y="4576196"/>
            <a:ext cx="6430453" cy="11973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200" dirty="0"/>
              <a:t>and </a:t>
            </a:r>
            <a:r>
              <a:rPr lang="el-GR" sz="2000" dirty="0">
                <a:latin typeface="Cambria Math"/>
                <a:cs typeface="Cambria Math"/>
              </a:rPr>
              <a:t>σ</a:t>
            </a:r>
            <a:r>
              <a:rPr lang="en-US" sz="1800" dirty="0">
                <a:latin typeface="Cambria Math"/>
                <a:cs typeface="Cambria Math"/>
              </a:rPr>
              <a:t> </a:t>
            </a:r>
            <a:r>
              <a:rPr lang="en-US" sz="2000" dirty="0">
                <a:latin typeface="Cambria Math"/>
                <a:cs typeface="Cambria Math"/>
              </a:rPr>
              <a:t> </a:t>
            </a:r>
            <a:r>
              <a:rPr lang="en-US" sz="2000" dirty="0"/>
              <a:t>is the rate of recovery from infection</a:t>
            </a:r>
            <a:endParaRPr lang="en-US" sz="2200" dirty="0"/>
          </a:p>
        </p:txBody>
      </p:sp>
      <p:sp>
        <p:nvSpPr>
          <p:cNvPr id="2" name="U-Turn Arrow 1"/>
          <p:cNvSpPr/>
          <p:nvPr/>
        </p:nvSpPr>
        <p:spPr>
          <a:xfrm rot="10800000">
            <a:off x="3355021" y="3472004"/>
            <a:ext cx="2555460" cy="714534"/>
          </a:xfrm>
          <a:prstGeom prst="uturnArrow">
            <a:avLst>
              <a:gd name="adj1" fmla="val 4388"/>
              <a:gd name="adj2" fmla="val 25000"/>
              <a:gd name="adj3" fmla="val 22806"/>
              <a:gd name="adj4" fmla="val 50000"/>
              <a:gd name="adj5" fmla="val 750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942103" y="3314014"/>
            <a:ext cx="1539516" cy="11508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l-GR" sz="2400" dirty="0">
                <a:solidFill>
                  <a:schemeClr val="tx1"/>
                </a:solidFill>
                <a:latin typeface="Cambria Math"/>
                <a:cs typeface="Cambria Math"/>
              </a:rPr>
              <a:t>σ</a:t>
            </a:r>
            <a:endParaRPr lang="en-US" sz="2000" dirty="0">
              <a:solidFill>
                <a:schemeClr val="tx1"/>
              </a:solidFill>
              <a:latin typeface="Cambria Math"/>
              <a:cs typeface="Cambria Math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82D14AD-FB43-F446-9F74-3EEEF6143A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7571" y="343289"/>
            <a:ext cx="8528858" cy="1143000"/>
          </a:xfrm>
        </p:spPr>
        <p:txBody>
          <a:bodyPr>
            <a:noAutofit/>
          </a:bodyPr>
          <a:lstStyle/>
          <a:p>
            <a:r>
              <a:rPr lang="en-US" sz="3100" dirty="0"/>
              <a:t>Age-prevalence data allows for powerful inference into the dynamics of pathogen transmission.</a:t>
            </a:r>
          </a:p>
        </p:txBody>
      </p:sp>
    </p:spTree>
    <p:extLst>
      <p:ext uri="{BB962C8B-B14F-4D97-AF65-F5344CB8AC3E}">
        <p14:creationId xmlns:p14="http://schemas.microsoft.com/office/powerpoint/2010/main" val="358987827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 txBox="1">
            <a:spLocks/>
          </p:cNvSpPr>
          <p:nvPr/>
        </p:nvSpPr>
        <p:spPr>
          <a:xfrm>
            <a:off x="-250842" y="160677"/>
            <a:ext cx="9504589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dirty="0"/>
              <a:t>Age-prevalence data allows for powerful inference into</a:t>
            </a:r>
            <a:br>
              <a:rPr lang="en-US" sz="3000" dirty="0"/>
            </a:br>
            <a:r>
              <a:rPr lang="en-US" sz="3000" dirty="0"/>
              <a:t> the dynamics of pathogen transmission.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03680" y="2092136"/>
            <a:ext cx="1076159" cy="1099655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600" b="1" dirty="0">
                <a:solidFill>
                  <a:schemeClr val="tx1"/>
                </a:solidFill>
                <a:latin typeface="Cambria Math"/>
                <a:cs typeface="Cambria Math"/>
              </a:rPr>
              <a:t>1-I</a:t>
            </a:r>
          </a:p>
        </p:txBody>
      </p:sp>
      <p:sp>
        <p:nvSpPr>
          <p:cNvPr id="13" name="Rectangle 12"/>
          <p:cNvSpPr/>
          <p:nvPr/>
        </p:nvSpPr>
        <p:spPr>
          <a:xfrm>
            <a:off x="2468385" y="2117023"/>
            <a:ext cx="1051091" cy="1075667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Cambria Math"/>
                <a:cs typeface="Cambria Math"/>
              </a:rPr>
              <a:t>I</a:t>
            </a:r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1632347" y="2657642"/>
            <a:ext cx="719305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1220434" y="1882949"/>
            <a:ext cx="1539516" cy="11508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l-GR" sz="2400" dirty="0">
                <a:solidFill>
                  <a:schemeClr val="tx1"/>
                </a:solidFill>
                <a:latin typeface="Cambria Math"/>
                <a:cs typeface="Cambria Math"/>
              </a:rPr>
              <a:t>λ</a:t>
            </a:r>
            <a:r>
              <a:rPr lang="en-US" sz="1000" dirty="0">
                <a:solidFill>
                  <a:schemeClr val="tx1"/>
                </a:solidFill>
                <a:latin typeface="Cambria Math"/>
                <a:cs typeface="Cambria Math"/>
              </a:rPr>
              <a:t> </a:t>
            </a:r>
            <a:endParaRPr lang="en-US" sz="2000" dirty="0">
              <a:solidFill>
                <a:schemeClr val="tx1"/>
              </a:solidFill>
              <a:latin typeface="Cambria Math"/>
              <a:cs typeface="Cambria Math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88002" y="3903046"/>
            <a:ext cx="1076159" cy="1099655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600" b="1" dirty="0">
                <a:solidFill>
                  <a:schemeClr val="tx1"/>
                </a:solidFill>
                <a:latin typeface="Cambria Math"/>
                <a:cs typeface="Cambria Math"/>
              </a:rPr>
              <a:t>1-I</a:t>
            </a:r>
          </a:p>
        </p:txBody>
      </p:sp>
      <p:sp>
        <p:nvSpPr>
          <p:cNvPr id="18" name="Rectangle 17"/>
          <p:cNvSpPr/>
          <p:nvPr/>
        </p:nvSpPr>
        <p:spPr>
          <a:xfrm>
            <a:off x="2507913" y="3927034"/>
            <a:ext cx="1051091" cy="1075667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Cambria Math"/>
                <a:cs typeface="Cambria Math"/>
              </a:rPr>
              <a:t>I</a:t>
            </a:r>
          </a:p>
        </p:txBody>
      </p:sp>
      <p:sp>
        <p:nvSpPr>
          <p:cNvPr id="20" name="U-Turn Arrow 19"/>
          <p:cNvSpPr/>
          <p:nvPr/>
        </p:nvSpPr>
        <p:spPr>
          <a:xfrm rot="10800000">
            <a:off x="1004053" y="5049741"/>
            <a:ext cx="2126598" cy="714534"/>
          </a:xfrm>
          <a:prstGeom prst="uturnArrow">
            <a:avLst>
              <a:gd name="adj1" fmla="val 4388"/>
              <a:gd name="adj2" fmla="val 25000"/>
              <a:gd name="adj3" fmla="val 22806"/>
              <a:gd name="adj4" fmla="val 50000"/>
              <a:gd name="adj5" fmla="val 750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1277575" y="4907431"/>
            <a:ext cx="1539516" cy="11508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l-GR" sz="2400" dirty="0">
                <a:solidFill>
                  <a:schemeClr val="tx1"/>
                </a:solidFill>
                <a:latin typeface="Cambria Math"/>
                <a:cs typeface="Cambria Math"/>
              </a:rPr>
              <a:t>σ</a:t>
            </a:r>
            <a:endParaRPr lang="en-US" sz="2000" dirty="0">
              <a:solidFill>
                <a:schemeClr val="tx1"/>
              </a:solidFill>
              <a:latin typeface="Cambria Math"/>
              <a:cs typeface="Cambria Math"/>
            </a:endParaRPr>
          </a:p>
        </p:txBody>
      </p:sp>
      <p:cxnSp>
        <p:nvCxnSpPr>
          <p:cNvPr id="22" name="Straight Arrow Connector 21"/>
          <p:cNvCxnSpPr/>
          <p:nvPr/>
        </p:nvCxnSpPr>
        <p:spPr>
          <a:xfrm>
            <a:off x="1631156" y="4519628"/>
            <a:ext cx="719305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3" name="Rectangle 22"/>
          <p:cNvSpPr/>
          <p:nvPr/>
        </p:nvSpPr>
        <p:spPr>
          <a:xfrm>
            <a:off x="1219243" y="3744935"/>
            <a:ext cx="1539516" cy="11508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l-GR" sz="2400" dirty="0">
                <a:solidFill>
                  <a:schemeClr val="tx1"/>
                </a:solidFill>
                <a:latin typeface="Cambria Math"/>
                <a:cs typeface="Cambria Math"/>
              </a:rPr>
              <a:t>λ</a:t>
            </a:r>
            <a:r>
              <a:rPr lang="en-US" sz="1000" dirty="0">
                <a:solidFill>
                  <a:schemeClr val="tx1"/>
                </a:solidFill>
                <a:latin typeface="Cambria Math"/>
                <a:cs typeface="Cambria Math"/>
              </a:rPr>
              <a:t> </a:t>
            </a:r>
            <a:endParaRPr lang="en-US" sz="2000" dirty="0">
              <a:solidFill>
                <a:schemeClr val="tx1"/>
              </a:solidFill>
              <a:latin typeface="Cambria Math"/>
              <a:cs typeface="Cambria Math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8D7D62D-D924-0247-215D-8A0FCA212A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9811" y="2066009"/>
            <a:ext cx="2690028" cy="115085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D91370B-9BBA-5D9B-1066-5C84CD0815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4837" y="4229456"/>
            <a:ext cx="985662" cy="58034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6FD53F7-EBF0-010E-3AB3-2BBE352D60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9811" y="3949591"/>
            <a:ext cx="2690028" cy="1150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63854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4287684" y="2136123"/>
          <a:ext cx="3816598" cy="10955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371600" imgH="393700" progId="Equation.3">
                  <p:embed/>
                </p:oleObj>
              </mc:Choice>
              <mc:Fallback>
                <p:oleObj name="Equation" r:id="rId2" imgW="1371600" imgH="3937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287684" y="2136123"/>
                        <a:ext cx="3816598" cy="1095505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/>
        </p:nvGraphicFramePr>
        <p:xfrm>
          <a:off x="3989811" y="3958394"/>
          <a:ext cx="4716389" cy="1001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854200" imgH="393700" progId="Equation.3">
                  <p:embed/>
                </p:oleObj>
              </mc:Choice>
              <mc:Fallback>
                <p:oleObj name="Equation" r:id="rId4" imgW="1854200" imgH="3937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89811" y="3958394"/>
                        <a:ext cx="4716389" cy="1001425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itle 1"/>
          <p:cNvSpPr txBox="1">
            <a:spLocks/>
          </p:cNvSpPr>
          <p:nvPr/>
        </p:nvSpPr>
        <p:spPr>
          <a:xfrm>
            <a:off x="-250842" y="160677"/>
            <a:ext cx="9504589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dirty="0"/>
              <a:t>Age-prevalence data allows for powerful inference into</a:t>
            </a:r>
            <a:br>
              <a:rPr lang="en-US" sz="3000" dirty="0"/>
            </a:br>
            <a:r>
              <a:rPr lang="en-US" sz="3000" dirty="0"/>
              <a:t> the dynamics of pathogen transmission.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03680" y="2092136"/>
            <a:ext cx="1076159" cy="1099655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600" b="1" dirty="0">
                <a:solidFill>
                  <a:schemeClr val="tx1"/>
                </a:solidFill>
                <a:latin typeface="Cambria Math"/>
                <a:cs typeface="Cambria Math"/>
              </a:rPr>
              <a:t>1-I(a)</a:t>
            </a:r>
          </a:p>
        </p:txBody>
      </p:sp>
      <p:sp>
        <p:nvSpPr>
          <p:cNvPr id="13" name="Rectangle 12"/>
          <p:cNvSpPr/>
          <p:nvPr/>
        </p:nvSpPr>
        <p:spPr>
          <a:xfrm>
            <a:off x="2468385" y="2117023"/>
            <a:ext cx="1051091" cy="1075667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Cambria Math"/>
                <a:cs typeface="Cambria Math"/>
              </a:rPr>
              <a:t>I(a)</a:t>
            </a:r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1632347" y="2657642"/>
            <a:ext cx="719305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1220434" y="1882949"/>
            <a:ext cx="1539516" cy="11508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l-GR" sz="2400" dirty="0">
                <a:solidFill>
                  <a:schemeClr val="tx1"/>
                </a:solidFill>
                <a:latin typeface="Cambria Math"/>
                <a:cs typeface="Cambria Math"/>
              </a:rPr>
              <a:t>λ</a:t>
            </a:r>
            <a:r>
              <a:rPr lang="en-US" sz="2400" dirty="0">
                <a:solidFill>
                  <a:schemeClr val="tx1"/>
                </a:solidFill>
                <a:latin typeface="Cambria Math"/>
                <a:cs typeface="Cambria Math"/>
              </a:rPr>
              <a:t>(a)</a:t>
            </a:r>
            <a:r>
              <a:rPr lang="en-US" sz="1000" dirty="0">
                <a:solidFill>
                  <a:schemeClr val="tx1"/>
                </a:solidFill>
                <a:latin typeface="Cambria Math"/>
                <a:cs typeface="Cambria Math"/>
              </a:rPr>
              <a:t> </a:t>
            </a:r>
            <a:endParaRPr lang="en-US" sz="2000" dirty="0">
              <a:solidFill>
                <a:schemeClr val="tx1"/>
              </a:solidFill>
              <a:latin typeface="Cambria Math"/>
              <a:cs typeface="Cambria Math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88002" y="3903046"/>
            <a:ext cx="1076159" cy="1099655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600" b="1" dirty="0">
                <a:solidFill>
                  <a:schemeClr val="tx1"/>
                </a:solidFill>
                <a:latin typeface="Cambria Math"/>
                <a:cs typeface="Cambria Math"/>
              </a:rPr>
              <a:t>1-I(a)</a:t>
            </a:r>
          </a:p>
        </p:txBody>
      </p:sp>
      <p:sp>
        <p:nvSpPr>
          <p:cNvPr id="18" name="Rectangle 17"/>
          <p:cNvSpPr/>
          <p:nvPr/>
        </p:nvSpPr>
        <p:spPr>
          <a:xfrm>
            <a:off x="2507913" y="3927034"/>
            <a:ext cx="1051091" cy="1075667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Cambria Math"/>
                <a:cs typeface="Cambria Math"/>
              </a:rPr>
              <a:t>I(a)</a:t>
            </a:r>
          </a:p>
        </p:txBody>
      </p:sp>
      <p:sp>
        <p:nvSpPr>
          <p:cNvPr id="20" name="U-Turn Arrow 19"/>
          <p:cNvSpPr/>
          <p:nvPr/>
        </p:nvSpPr>
        <p:spPr>
          <a:xfrm rot="10800000">
            <a:off x="1004053" y="5049741"/>
            <a:ext cx="2126598" cy="714534"/>
          </a:xfrm>
          <a:prstGeom prst="uturnArrow">
            <a:avLst>
              <a:gd name="adj1" fmla="val 4388"/>
              <a:gd name="adj2" fmla="val 25000"/>
              <a:gd name="adj3" fmla="val 22806"/>
              <a:gd name="adj4" fmla="val 50000"/>
              <a:gd name="adj5" fmla="val 750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1277575" y="4907431"/>
            <a:ext cx="1539516" cy="11508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l-GR" sz="2400" dirty="0">
                <a:solidFill>
                  <a:schemeClr val="tx1"/>
                </a:solidFill>
                <a:latin typeface="Cambria Math"/>
                <a:cs typeface="Cambria Math"/>
              </a:rPr>
              <a:t>σ</a:t>
            </a:r>
            <a:endParaRPr lang="en-US" sz="2000" dirty="0">
              <a:solidFill>
                <a:schemeClr val="tx1"/>
              </a:solidFill>
              <a:latin typeface="Cambria Math"/>
              <a:cs typeface="Cambria Math"/>
            </a:endParaRPr>
          </a:p>
        </p:txBody>
      </p:sp>
      <p:cxnSp>
        <p:nvCxnSpPr>
          <p:cNvPr id="22" name="Straight Arrow Connector 21"/>
          <p:cNvCxnSpPr/>
          <p:nvPr/>
        </p:nvCxnSpPr>
        <p:spPr>
          <a:xfrm>
            <a:off x="1631156" y="4519628"/>
            <a:ext cx="719305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3" name="Rectangle 22"/>
          <p:cNvSpPr/>
          <p:nvPr/>
        </p:nvSpPr>
        <p:spPr>
          <a:xfrm>
            <a:off x="1219243" y="3744935"/>
            <a:ext cx="1539516" cy="11508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l-GR" sz="2400" dirty="0">
                <a:solidFill>
                  <a:schemeClr val="tx1"/>
                </a:solidFill>
                <a:latin typeface="Cambria Math"/>
                <a:cs typeface="Cambria Math"/>
              </a:rPr>
              <a:t>λ</a:t>
            </a:r>
            <a:r>
              <a:rPr lang="en-US" sz="2400" dirty="0">
                <a:solidFill>
                  <a:schemeClr val="tx1"/>
                </a:solidFill>
                <a:latin typeface="Cambria Math"/>
                <a:cs typeface="Cambria Math"/>
              </a:rPr>
              <a:t>(a)</a:t>
            </a:r>
            <a:r>
              <a:rPr lang="en-US" sz="1000" dirty="0">
                <a:solidFill>
                  <a:schemeClr val="tx1"/>
                </a:solidFill>
                <a:latin typeface="Cambria Math"/>
                <a:cs typeface="Cambria Math"/>
              </a:rPr>
              <a:t> </a:t>
            </a:r>
            <a:endParaRPr lang="en-US" sz="2000" dirty="0">
              <a:solidFill>
                <a:schemeClr val="tx1"/>
              </a:solidFill>
              <a:latin typeface="Cambria Math"/>
              <a:cs typeface="Cambria Math"/>
            </a:endParaRPr>
          </a:p>
        </p:txBody>
      </p:sp>
    </p:spTree>
    <p:extLst>
      <p:ext uri="{BB962C8B-B14F-4D97-AF65-F5344CB8AC3E}">
        <p14:creationId xmlns:p14="http://schemas.microsoft.com/office/powerpoint/2010/main" val="151757124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41542"/>
              </p:ext>
            </p:extLst>
          </p:nvPr>
        </p:nvGraphicFramePr>
        <p:xfrm>
          <a:off x="4287684" y="1699243"/>
          <a:ext cx="3816598" cy="10955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371600" imgH="393700" progId="Equation.3">
                  <p:embed/>
                </p:oleObj>
              </mc:Choice>
              <mc:Fallback>
                <p:oleObj name="Equation" r:id="rId2" imgW="1371600" imgH="3937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287684" y="1699243"/>
                        <a:ext cx="3816598" cy="1095505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298287"/>
              </p:ext>
            </p:extLst>
          </p:nvPr>
        </p:nvGraphicFramePr>
        <p:xfrm>
          <a:off x="3989811" y="3521514"/>
          <a:ext cx="4716389" cy="1001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854200" imgH="393700" progId="Equation.3">
                  <p:embed/>
                </p:oleObj>
              </mc:Choice>
              <mc:Fallback>
                <p:oleObj name="Equation" r:id="rId4" imgW="1854200" imgH="3937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89811" y="3521514"/>
                        <a:ext cx="4716389" cy="1001425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itle 1"/>
          <p:cNvSpPr txBox="1">
            <a:spLocks/>
          </p:cNvSpPr>
          <p:nvPr/>
        </p:nvSpPr>
        <p:spPr>
          <a:xfrm>
            <a:off x="-250842" y="160677"/>
            <a:ext cx="9504589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000" dirty="0"/>
              <a:t>Age-prevalence data allows for powerful inference into</a:t>
            </a:r>
            <a:br>
              <a:rPr lang="en-US" sz="3000" dirty="0"/>
            </a:br>
            <a:r>
              <a:rPr lang="en-US" sz="3000" dirty="0"/>
              <a:t> the dynamics of pathogen transmission.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03680" y="1655256"/>
            <a:ext cx="1076159" cy="1099655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500" b="1" dirty="0">
                <a:solidFill>
                  <a:schemeClr val="tx1"/>
                </a:solidFill>
                <a:latin typeface="Cambria Math"/>
                <a:cs typeface="Cambria Math"/>
              </a:rPr>
              <a:t>1-</a:t>
            </a:r>
            <a:r>
              <a:rPr lang="en-US" sz="2500" b="1" dirty="0">
                <a:solidFill>
                  <a:srgbClr val="FF0000"/>
                </a:solidFill>
                <a:latin typeface="Cambria Math"/>
                <a:cs typeface="Cambria Math"/>
              </a:rPr>
              <a:t>P</a:t>
            </a:r>
            <a:r>
              <a:rPr lang="en-US" sz="2500" b="1" dirty="0">
                <a:solidFill>
                  <a:schemeClr val="tx1"/>
                </a:solidFill>
                <a:latin typeface="Cambria Math"/>
                <a:cs typeface="Cambria Math"/>
              </a:rPr>
              <a:t>(a)</a:t>
            </a:r>
          </a:p>
        </p:txBody>
      </p:sp>
      <p:sp>
        <p:nvSpPr>
          <p:cNvPr id="13" name="Rectangle 12"/>
          <p:cNvSpPr/>
          <p:nvPr/>
        </p:nvSpPr>
        <p:spPr>
          <a:xfrm>
            <a:off x="2468385" y="1680143"/>
            <a:ext cx="1051091" cy="1075667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FF0000"/>
                </a:solidFill>
                <a:latin typeface="Cambria Math"/>
                <a:cs typeface="Cambria Math"/>
              </a:rPr>
              <a:t>P</a:t>
            </a:r>
            <a:r>
              <a:rPr lang="en-US" sz="2800" b="1" dirty="0">
                <a:solidFill>
                  <a:schemeClr val="tx1"/>
                </a:solidFill>
                <a:latin typeface="Cambria Math"/>
                <a:cs typeface="Cambria Math"/>
              </a:rPr>
              <a:t>(a)</a:t>
            </a:r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1632347" y="2220762"/>
            <a:ext cx="719305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1220434" y="1446069"/>
            <a:ext cx="1539516" cy="11508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l-GR" sz="2400" dirty="0">
                <a:solidFill>
                  <a:schemeClr val="tx1"/>
                </a:solidFill>
                <a:latin typeface="Cambria Math"/>
                <a:cs typeface="Cambria Math"/>
              </a:rPr>
              <a:t>λ</a:t>
            </a:r>
            <a:r>
              <a:rPr lang="en-US" sz="2400" dirty="0">
                <a:solidFill>
                  <a:schemeClr val="tx1"/>
                </a:solidFill>
                <a:latin typeface="Cambria Math"/>
                <a:cs typeface="Cambria Math"/>
              </a:rPr>
              <a:t>(a)</a:t>
            </a:r>
            <a:r>
              <a:rPr lang="en-US" sz="1000" dirty="0">
                <a:solidFill>
                  <a:schemeClr val="tx1"/>
                </a:solidFill>
                <a:latin typeface="Cambria Math"/>
                <a:cs typeface="Cambria Math"/>
              </a:rPr>
              <a:t> </a:t>
            </a:r>
            <a:endParaRPr lang="en-US" sz="2000" dirty="0">
              <a:solidFill>
                <a:schemeClr val="tx1"/>
              </a:solidFill>
              <a:latin typeface="Cambria Math"/>
              <a:cs typeface="Cambria Math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88002" y="3466166"/>
            <a:ext cx="1076159" cy="1099655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500" b="1" dirty="0">
                <a:solidFill>
                  <a:schemeClr val="tx1"/>
                </a:solidFill>
                <a:latin typeface="Cambria Math"/>
                <a:cs typeface="Cambria Math"/>
              </a:rPr>
              <a:t>1-</a:t>
            </a:r>
            <a:r>
              <a:rPr lang="en-US" sz="2500" b="1" dirty="0">
                <a:solidFill>
                  <a:srgbClr val="FF0000"/>
                </a:solidFill>
                <a:latin typeface="Cambria Math"/>
                <a:cs typeface="Cambria Math"/>
              </a:rPr>
              <a:t>P</a:t>
            </a:r>
            <a:r>
              <a:rPr lang="en-US" sz="2500" b="1" dirty="0">
                <a:solidFill>
                  <a:schemeClr val="tx1"/>
                </a:solidFill>
                <a:latin typeface="Cambria Math"/>
                <a:cs typeface="Cambria Math"/>
              </a:rPr>
              <a:t>(a)</a:t>
            </a:r>
          </a:p>
        </p:txBody>
      </p:sp>
      <p:sp>
        <p:nvSpPr>
          <p:cNvPr id="18" name="Rectangle 17"/>
          <p:cNvSpPr/>
          <p:nvPr/>
        </p:nvSpPr>
        <p:spPr>
          <a:xfrm>
            <a:off x="2507913" y="3490154"/>
            <a:ext cx="1051091" cy="1075667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FF0000"/>
                </a:solidFill>
                <a:latin typeface="Cambria Math"/>
                <a:cs typeface="Cambria Math"/>
              </a:rPr>
              <a:t>P</a:t>
            </a:r>
            <a:r>
              <a:rPr lang="en-US" sz="2800" b="1" dirty="0">
                <a:solidFill>
                  <a:schemeClr val="tx1"/>
                </a:solidFill>
                <a:latin typeface="Cambria Math"/>
                <a:cs typeface="Cambria Math"/>
              </a:rPr>
              <a:t>(a) </a:t>
            </a:r>
          </a:p>
        </p:txBody>
      </p:sp>
      <p:sp>
        <p:nvSpPr>
          <p:cNvPr id="20" name="U-Turn Arrow 19"/>
          <p:cNvSpPr/>
          <p:nvPr/>
        </p:nvSpPr>
        <p:spPr>
          <a:xfrm rot="10800000">
            <a:off x="1004053" y="4612861"/>
            <a:ext cx="2126598" cy="714534"/>
          </a:xfrm>
          <a:prstGeom prst="uturnArrow">
            <a:avLst>
              <a:gd name="adj1" fmla="val 4388"/>
              <a:gd name="adj2" fmla="val 25000"/>
              <a:gd name="adj3" fmla="val 22806"/>
              <a:gd name="adj4" fmla="val 50000"/>
              <a:gd name="adj5" fmla="val 750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1277575" y="4907431"/>
            <a:ext cx="1539516" cy="11508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l-GR" sz="2400" dirty="0">
                <a:solidFill>
                  <a:schemeClr val="tx1"/>
                </a:solidFill>
                <a:latin typeface="Cambria Math"/>
                <a:cs typeface="Cambria Math"/>
              </a:rPr>
              <a:t>σ</a:t>
            </a:r>
            <a:endParaRPr lang="en-US" sz="2000" dirty="0">
              <a:solidFill>
                <a:schemeClr val="tx1"/>
              </a:solidFill>
              <a:latin typeface="Cambria Math"/>
              <a:cs typeface="Cambria Math"/>
            </a:endParaRPr>
          </a:p>
        </p:txBody>
      </p:sp>
      <p:cxnSp>
        <p:nvCxnSpPr>
          <p:cNvPr id="22" name="Straight Arrow Connector 21"/>
          <p:cNvCxnSpPr/>
          <p:nvPr/>
        </p:nvCxnSpPr>
        <p:spPr>
          <a:xfrm>
            <a:off x="1631156" y="4082748"/>
            <a:ext cx="719305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3" name="Rectangle 22"/>
          <p:cNvSpPr/>
          <p:nvPr/>
        </p:nvSpPr>
        <p:spPr>
          <a:xfrm>
            <a:off x="1219243" y="3308055"/>
            <a:ext cx="1539516" cy="11508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l-GR" sz="2400" dirty="0">
                <a:solidFill>
                  <a:schemeClr val="tx1"/>
                </a:solidFill>
                <a:latin typeface="Cambria Math"/>
                <a:cs typeface="Cambria Math"/>
              </a:rPr>
              <a:t>λ</a:t>
            </a:r>
            <a:r>
              <a:rPr lang="en-US" sz="2400" dirty="0">
                <a:solidFill>
                  <a:schemeClr val="tx1"/>
                </a:solidFill>
                <a:latin typeface="Cambria Math"/>
                <a:cs typeface="Cambria Math"/>
              </a:rPr>
              <a:t>(a)</a:t>
            </a:r>
            <a:r>
              <a:rPr lang="en-US" sz="1000" dirty="0">
                <a:solidFill>
                  <a:schemeClr val="tx1"/>
                </a:solidFill>
                <a:latin typeface="Cambria Math"/>
                <a:cs typeface="Cambria Math"/>
              </a:rPr>
              <a:t> </a:t>
            </a:r>
            <a:endParaRPr lang="en-US" sz="2000" dirty="0">
              <a:solidFill>
                <a:schemeClr val="tx1"/>
              </a:solidFill>
              <a:latin typeface="Cambria Math"/>
              <a:cs typeface="Cambria Math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1C2DD496-8F24-1A4B-A5DC-7BC2F241C10D}"/>
              </a:ext>
            </a:extLst>
          </p:cNvPr>
          <p:cNvSpPr txBox="1">
            <a:spLocks/>
          </p:cNvSpPr>
          <p:nvPr/>
        </p:nvSpPr>
        <p:spPr>
          <a:xfrm>
            <a:off x="4144639" y="6084756"/>
            <a:ext cx="4999361" cy="7964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>
                <a:solidFill>
                  <a:srgbClr val="FF0000"/>
                </a:solidFill>
              </a:rPr>
              <a:t>similar techniques can also be applied to age-</a:t>
            </a:r>
            <a:r>
              <a:rPr lang="en-US" sz="2000" dirty="0" err="1">
                <a:solidFill>
                  <a:srgbClr val="FF0000"/>
                </a:solidFill>
              </a:rPr>
              <a:t>seroprevalence</a:t>
            </a:r>
            <a:r>
              <a:rPr lang="en-US" sz="2000" dirty="0">
                <a:solidFill>
                  <a:srgbClr val="FF0000"/>
                </a:solidFill>
              </a:rPr>
              <a:t> data for immunizing infections 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71DB434F-83A8-4044-8BD1-207E06B4A079}"/>
              </a:ext>
            </a:extLst>
          </p:cNvPr>
          <p:cNvSpPr/>
          <p:nvPr/>
        </p:nvSpPr>
        <p:spPr>
          <a:xfrm>
            <a:off x="4272749" y="3504889"/>
            <a:ext cx="897769" cy="4781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i="1" dirty="0">
                <a:solidFill>
                  <a:srgbClr val="FF0000"/>
                </a:solidFill>
                <a:latin typeface="Cambria Math"/>
                <a:cs typeface="Cambria Math"/>
              </a:rPr>
              <a:t>P(a)</a:t>
            </a:r>
            <a:endParaRPr lang="en-US" sz="2800" b="1" i="1" dirty="0">
              <a:solidFill>
                <a:schemeClr val="tx1"/>
              </a:solidFill>
              <a:latin typeface="Cambria Math"/>
              <a:cs typeface="Cambria Math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3A57206-2BE2-4B44-993F-2BA44F189591}"/>
              </a:ext>
            </a:extLst>
          </p:cNvPr>
          <p:cNvSpPr/>
          <p:nvPr/>
        </p:nvSpPr>
        <p:spPr>
          <a:xfrm>
            <a:off x="4610614" y="1732566"/>
            <a:ext cx="897769" cy="4781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i="1" dirty="0">
                <a:solidFill>
                  <a:srgbClr val="FF0000"/>
                </a:solidFill>
                <a:latin typeface="Cambria Math"/>
                <a:cs typeface="Cambria Math"/>
              </a:rPr>
              <a:t>P(a)</a:t>
            </a:r>
            <a:endParaRPr lang="en-US" sz="2800" b="1" i="1" dirty="0">
              <a:solidFill>
                <a:schemeClr val="tx1"/>
              </a:solidFill>
              <a:latin typeface="Cambria Math"/>
              <a:cs typeface="Cambria Math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82ACB7F3-B4DB-5F43-A305-4CF40EB0FCB4}"/>
                  </a:ext>
                </a:extLst>
              </p:cNvPr>
              <p:cNvSpPr/>
              <p:nvPr/>
            </p:nvSpPr>
            <p:spPr>
              <a:xfrm>
                <a:off x="6000638" y="3790289"/>
                <a:ext cx="3136369" cy="47811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sz="2500" dirty="0">
                    <a:solidFill>
                      <a:schemeClr val="tx1"/>
                    </a:solidFill>
                    <a:latin typeface="Cambria Math"/>
                    <a:cs typeface="Cambria Math"/>
                  </a:rPr>
                  <a:t>(1 - </a:t>
                </a:r>
                <a:r>
                  <a:rPr lang="en-US" sz="2500" b="1" dirty="0">
                    <a:solidFill>
                      <a:srgbClr val="FF0000"/>
                    </a:solidFill>
                    <a:latin typeface="Cambria Math"/>
                    <a:cs typeface="Cambria Math"/>
                  </a:rPr>
                  <a:t>P(a)</a:t>
                </a:r>
                <a:r>
                  <a:rPr lang="en-US" sz="2500" dirty="0">
                    <a:solidFill>
                      <a:schemeClr val="tx1"/>
                    </a:solidFill>
                    <a:latin typeface="Cambria Math"/>
                    <a:cs typeface="Cambria Math"/>
                  </a:rPr>
                  <a:t>) - </a:t>
                </a:r>
                <a14:m>
                  <m:oMath xmlns:m="http://schemas.openxmlformats.org/officeDocument/2006/math">
                    <m:r>
                      <a:rPr lang="en-US" sz="25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mbria Math"/>
                      </a:rPr>
                      <m:t>𝜎</m:t>
                    </m:r>
                  </m:oMath>
                </a14:m>
                <a:r>
                  <a:rPr lang="en-US" sz="2500" dirty="0">
                    <a:solidFill>
                      <a:schemeClr val="tx1"/>
                    </a:solidFill>
                    <a:latin typeface="Cambria Math"/>
                    <a:cs typeface="Cambria Math"/>
                  </a:rPr>
                  <a:t>(a)</a:t>
                </a:r>
                <a:r>
                  <a:rPr lang="en-US" sz="2500" b="1" dirty="0">
                    <a:solidFill>
                      <a:srgbClr val="FF0000"/>
                    </a:solidFill>
                    <a:latin typeface="Cambria Math"/>
                    <a:cs typeface="Cambria Math"/>
                  </a:rPr>
                  <a:t>P(a)</a:t>
                </a:r>
                <a:r>
                  <a:rPr lang="en-US" sz="2500" dirty="0">
                    <a:solidFill>
                      <a:schemeClr val="tx1"/>
                    </a:solidFill>
                    <a:latin typeface="Cambria Math"/>
                    <a:cs typeface="Cambria Math"/>
                  </a:rPr>
                  <a:t>)</a:t>
                </a:r>
              </a:p>
            </p:txBody>
          </p:sp>
        </mc:Choice>
        <mc:Fallback xmlns=""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82ACB7F3-B4DB-5F43-A305-4CF40EB0FCB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00638" y="3790289"/>
                <a:ext cx="3136369" cy="478111"/>
              </a:xfrm>
              <a:prstGeom prst="rect">
                <a:avLst/>
              </a:prstGeom>
              <a:blipFill>
                <a:blip r:embed="rId6"/>
                <a:stretch>
                  <a:fillRect l="-1748" t="-8974" r="-1748" b="-30769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Rectangle 25">
            <a:extLst>
              <a:ext uri="{FF2B5EF4-FFF2-40B4-BE49-F238E27FC236}">
                <a16:creationId xmlns:a16="http://schemas.microsoft.com/office/drawing/2014/main" id="{3FFDA888-C98A-FF49-97C3-5F04CF9A23DE}"/>
              </a:ext>
            </a:extLst>
          </p:cNvPr>
          <p:cNvSpPr/>
          <p:nvPr/>
        </p:nvSpPr>
        <p:spPr>
          <a:xfrm>
            <a:off x="6491613" y="1874060"/>
            <a:ext cx="1645921" cy="7228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700" dirty="0">
                <a:solidFill>
                  <a:schemeClr val="tx1"/>
                </a:solidFill>
                <a:latin typeface="Cambria Math"/>
                <a:cs typeface="Cambria Math"/>
              </a:rPr>
              <a:t>(1 - </a:t>
            </a:r>
            <a:r>
              <a:rPr lang="en-US" sz="2700" b="1" dirty="0">
                <a:solidFill>
                  <a:srgbClr val="FF0000"/>
                </a:solidFill>
                <a:latin typeface="Cambria Math"/>
                <a:cs typeface="Cambria Math"/>
              </a:rPr>
              <a:t>P(a)</a:t>
            </a:r>
            <a:r>
              <a:rPr lang="en-US" sz="2700" dirty="0">
                <a:solidFill>
                  <a:schemeClr val="tx1"/>
                </a:solidFill>
                <a:latin typeface="Cambria Math"/>
                <a:cs typeface="Cambria Math"/>
              </a:rPr>
              <a:t>)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05BA9C-C2B2-5A97-D246-890D7A4BCE4D}"/>
              </a:ext>
            </a:extLst>
          </p:cNvPr>
          <p:cNvSpPr txBox="1"/>
          <p:nvPr/>
        </p:nvSpPr>
        <p:spPr>
          <a:xfrm>
            <a:off x="3559194" y="5377089"/>
            <a:ext cx="42474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Compare using  </a:t>
            </a:r>
            <a:r>
              <a:rPr lang="en-US" sz="2400" b="1" i="1" dirty="0"/>
              <a:t>AIC = 2K  - 2ln(L)</a:t>
            </a:r>
          </a:p>
        </p:txBody>
      </p:sp>
    </p:spTree>
    <p:extLst>
      <p:ext uri="{BB962C8B-B14F-4D97-AF65-F5344CB8AC3E}">
        <p14:creationId xmlns:p14="http://schemas.microsoft.com/office/powerpoint/2010/main" val="283469747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25C637-BC24-CF46-97B4-99F1F3647C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6044" y="2679761"/>
            <a:ext cx="6151418" cy="1325563"/>
          </a:xfrm>
        </p:spPr>
        <p:txBody>
          <a:bodyPr/>
          <a:lstStyle/>
          <a:p>
            <a:pPr algn="ctr"/>
            <a:r>
              <a:rPr lang="en-US" dirty="0"/>
              <a:t>Let’s see which model works best for your data!</a:t>
            </a:r>
          </a:p>
        </p:txBody>
      </p:sp>
    </p:spTree>
    <p:extLst>
      <p:ext uri="{BB962C8B-B14F-4D97-AF65-F5344CB8AC3E}">
        <p14:creationId xmlns:p14="http://schemas.microsoft.com/office/powerpoint/2010/main" val="145694999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7A82559-00BC-7845-EE4C-93D94A3128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480" y="1123136"/>
            <a:ext cx="8074555" cy="573486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CAA76AD-BC55-F637-DC97-549584F2C04A}"/>
              </a:ext>
            </a:extLst>
          </p:cNvPr>
          <p:cNvSpPr txBox="1"/>
          <p:nvPr/>
        </p:nvSpPr>
        <p:spPr>
          <a:xfrm flipH="1">
            <a:off x="167639" y="262374"/>
            <a:ext cx="43129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Look at the data !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D60BE3F-206A-5EEA-40A8-9B1B148E0CE7}"/>
              </a:ext>
            </a:extLst>
          </p:cNvPr>
          <p:cNvSpPr txBox="1"/>
          <p:nvPr/>
        </p:nvSpPr>
        <p:spPr>
          <a:xfrm flipH="1">
            <a:off x="4480560" y="581501"/>
            <a:ext cx="43129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/>
              <a:t>Jereo</a:t>
            </a:r>
            <a:r>
              <a:rPr lang="en-US" sz="2400" dirty="0"/>
              <a:t> aloha hoe </a:t>
            </a:r>
            <a:r>
              <a:rPr lang="en-US" sz="2400" dirty="0" err="1"/>
              <a:t>manao</a:t>
            </a:r>
            <a:r>
              <a:rPr lang="en-US" sz="2400" dirty="0"/>
              <a:t> </a:t>
            </a:r>
            <a:r>
              <a:rPr lang="en-US" sz="2400" dirty="0" err="1"/>
              <a:t>ahoana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116518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D6C5CEEF-0B5C-BB40-A3BD-A54E11309EB8}"/>
              </a:ext>
            </a:extLst>
          </p:cNvPr>
          <p:cNvSpPr txBox="1">
            <a:spLocks/>
          </p:cNvSpPr>
          <p:nvPr/>
        </p:nvSpPr>
        <p:spPr>
          <a:xfrm>
            <a:off x="927793" y="2644298"/>
            <a:ext cx="761723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/>
              <a:t>The method best suited for your work will depend on your model and your data.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E283C75-4B0F-49DA-34E2-545E1EF495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" y="527688"/>
            <a:ext cx="8981440" cy="1412872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There are many statistical methods used to ‘fit’ models to data and there are many possible scenarios from which mechanical model can be built.</a:t>
            </a:r>
          </a:p>
        </p:txBody>
      </p:sp>
    </p:spTree>
    <p:extLst>
      <p:ext uri="{BB962C8B-B14F-4D97-AF65-F5344CB8AC3E}">
        <p14:creationId xmlns:p14="http://schemas.microsoft.com/office/powerpoint/2010/main" val="218565396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6336C3F-1C7C-69B0-2C31-F16AD90482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244" y="1076960"/>
            <a:ext cx="7892836" cy="57912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6180C84-9608-9B15-61E5-010BD0A49484}"/>
              </a:ext>
            </a:extLst>
          </p:cNvPr>
          <p:cNvSpPr txBox="1"/>
          <p:nvPr/>
        </p:nvSpPr>
        <p:spPr>
          <a:xfrm flipH="1">
            <a:off x="167639" y="262374"/>
            <a:ext cx="43129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Try the model!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5E2EF55-AC1D-FF95-C91E-841E45011631}"/>
              </a:ext>
            </a:extLst>
          </p:cNvPr>
          <p:cNvSpPr txBox="1"/>
          <p:nvPr/>
        </p:nvSpPr>
        <p:spPr>
          <a:xfrm>
            <a:off x="4744720" y="457200"/>
            <a:ext cx="21919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/>
              <a:t>Andramo</a:t>
            </a:r>
            <a:r>
              <a:rPr lang="en-US" sz="2800" dirty="0"/>
              <a:t> </a:t>
            </a:r>
            <a:r>
              <a:rPr lang="en-US" sz="2800" dirty="0" err="1"/>
              <a:t>kely</a:t>
            </a:r>
            <a:endParaRPr lang="en-US" sz="2800" dirty="0"/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E1A416DF-D0D8-8A23-7ECB-4149FA8FF66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9202844"/>
              </p:ext>
            </p:extLst>
          </p:nvPr>
        </p:nvGraphicFramePr>
        <p:xfrm>
          <a:off x="6837844" y="1241306"/>
          <a:ext cx="2082636" cy="6382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371600" imgH="393700" progId="Equation.3">
                  <p:embed/>
                </p:oleObj>
              </mc:Choice>
              <mc:Fallback>
                <p:oleObj name="Equation" r:id="rId3" imgW="1371600" imgH="3937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837844" y="1241306"/>
                        <a:ext cx="2082636" cy="638294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3170491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64EADF5-EF2E-EC79-2480-FF8C536ECE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7482" y="1259841"/>
            <a:ext cx="7364678" cy="554736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52588A4-4A69-28D2-A15E-70712521EE3D}"/>
              </a:ext>
            </a:extLst>
          </p:cNvPr>
          <p:cNvSpPr txBox="1"/>
          <p:nvPr/>
        </p:nvSpPr>
        <p:spPr>
          <a:xfrm flipH="1">
            <a:off x="167639" y="262374"/>
            <a:ext cx="43129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Keep trying!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64286A-DC16-B22F-9087-AED2965D4EA0}"/>
              </a:ext>
            </a:extLst>
          </p:cNvPr>
          <p:cNvSpPr txBox="1"/>
          <p:nvPr/>
        </p:nvSpPr>
        <p:spPr>
          <a:xfrm>
            <a:off x="5262880" y="388630"/>
            <a:ext cx="2885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/>
              <a:t>Alô</a:t>
            </a:r>
            <a:r>
              <a:rPr lang="en-US" sz="2800" b="1" dirty="0"/>
              <a:t> </a:t>
            </a:r>
            <a:r>
              <a:rPr lang="en-US" sz="2800" b="1" dirty="0" err="1"/>
              <a:t>fô</a:t>
            </a:r>
            <a:r>
              <a:rPr lang="en-US" sz="2800" b="1" dirty="0"/>
              <a:t> !</a:t>
            </a: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5E3B5A47-4DD6-D3E9-1485-E322D88FFF1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2659829"/>
              </p:ext>
            </p:extLst>
          </p:nvPr>
        </p:nvGraphicFramePr>
        <p:xfrm>
          <a:off x="6705600" y="1560453"/>
          <a:ext cx="2082636" cy="6382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371600" imgH="393700" progId="Equation.3">
                  <p:embed/>
                </p:oleObj>
              </mc:Choice>
              <mc:Fallback>
                <p:oleObj name="Equation" r:id="rId3" imgW="1371600" imgH="393700" progId="Equation.3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E1A416DF-D0D8-8A23-7ECB-4149FA8FF66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705600" y="1560453"/>
                        <a:ext cx="2082636" cy="638294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71351BE9-6140-1139-1E71-73F4660D09B2}"/>
              </a:ext>
            </a:extLst>
          </p:cNvPr>
          <p:cNvSpPr txBox="1"/>
          <p:nvPr/>
        </p:nvSpPr>
        <p:spPr>
          <a:xfrm flipH="1">
            <a:off x="4978398" y="2607698"/>
            <a:ext cx="17272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AIC =152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9259082-25D5-FD27-D48D-A6375172B400}"/>
              </a:ext>
            </a:extLst>
          </p:cNvPr>
          <p:cNvSpPr txBox="1"/>
          <p:nvPr/>
        </p:nvSpPr>
        <p:spPr>
          <a:xfrm flipH="1">
            <a:off x="5425438" y="3244334"/>
            <a:ext cx="17272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AIC =155</a:t>
            </a:r>
          </a:p>
        </p:txBody>
      </p:sp>
    </p:spTree>
    <p:extLst>
      <p:ext uri="{BB962C8B-B14F-4D97-AF65-F5344CB8AC3E}">
        <p14:creationId xmlns:p14="http://schemas.microsoft.com/office/powerpoint/2010/main" val="101077087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AAC2AF9-8EB2-BB11-53BA-6696E2D3D5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59834"/>
            <a:ext cx="7487920" cy="545752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D9FB229-C31D-BB12-3AC5-6E2F25C19AA3}"/>
              </a:ext>
            </a:extLst>
          </p:cNvPr>
          <p:cNvSpPr txBox="1"/>
          <p:nvPr/>
        </p:nvSpPr>
        <p:spPr>
          <a:xfrm flipH="1">
            <a:off x="167639" y="262374"/>
            <a:ext cx="43129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Keep trying!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AB95AD2-1E37-B687-FC13-1E8539AC3D74}"/>
              </a:ext>
            </a:extLst>
          </p:cNvPr>
          <p:cNvSpPr txBox="1"/>
          <p:nvPr/>
        </p:nvSpPr>
        <p:spPr>
          <a:xfrm flipH="1">
            <a:off x="4658360" y="4930894"/>
            <a:ext cx="17272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AIC =114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174EE7-512B-E474-86D6-951A108A8F74}"/>
              </a:ext>
            </a:extLst>
          </p:cNvPr>
          <p:cNvSpPr txBox="1"/>
          <p:nvPr/>
        </p:nvSpPr>
        <p:spPr>
          <a:xfrm flipH="1">
            <a:off x="4572000" y="2776032"/>
            <a:ext cx="17272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AIC =126</a:t>
            </a:r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70125C13-5186-2031-2538-48570011C30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5176070"/>
              </p:ext>
            </p:extLst>
          </p:nvPr>
        </p:nvGraphicFramePr>
        <p:xfrm>
          <a:off x="6705600" y="1560453"/>
          <a:ext cx="2082636" cy="6382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371600" imgH="393700" progId="Equation.3">
                  <p:embed/>
                </p:oleObj>
              </mc:Choice>
              <mc:Fallback>
                <p:oleObj name="Equation" r:id="rId3" imgW="1371600" imgH="393700" progId="Equation.3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5E3B5A47-4DD6-D3E9-1485-E322D88FFF1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705600" y="1560453"/>
                        <a:ext cx="2082636" cy="638294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7764870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530B393-EC36-35A7-5945-53585F4954DE}"/>
              </a:ext>
            </a:extLst>
          </p:cNvPr>
          <p:cNvSpPr txBox="1"/>
          <p:nvPr/>
        </p:nvSpPr>
        <p:spPr>
          <a:xfrm flipH="1">
            <a:off x="167639" y="262374"/>
            <a:ext cx="43129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Keep trying!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192B0EF-58F2-B700-D088-BD28538F0D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400" y="1137921"/>
            <a:ext cx="8515965" cy="572008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ABB6770-7F51-CECE-0CC7-2108F66B9C05}"/>
              </a:ext>
            </a:extLst>
          </p:cNvPr>
          <p:cNvSpPr txBox="1"/>
          <p:nvPr/>
        </p:nvSpPr>
        <p:spPr>
          <a:xfrm flipH="1">
            <a:off x="3708399" y="4909349"/>
            <a:ext cx="17272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AIC =114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A3ED50B-7AE5-1040-8D19-422093D7C85D}"/>
              </a:ext>
            </a:extLst>
          </p:cNvPr>
          <p:cNvSpPr txBox="1"/>
          <p:nvPr/>
        </p:nvSpPr>
        <p:spPr>
          <a:xfrm flipH="1">
            <a:off x="3901440" y="2960698"/>
            <a:ext cx="17272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AIC =126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C916FED-38D9-50D3-8044-C1953698135C}"/>
              </a:ext>
            </a:extLst>
          </p:cNvPr>
          <p:cNvSpPr txBox="1"/>
          <p:nvPr/>
        </p:nvSpPr>
        <p:spPr>
          <a:xfrm flipH="1">
            <a:off x="5140959" y="5280750"/>
            <a:ext cx="17272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AIC =113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D963911-7410-B6BF-3187-97F000C349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0720" y="1137921"/>
            <a:ext cx="2976880" cy="641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744079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68462" y="129720"/>
            <a:ext cx="9006512" cy="9346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/>
              <a:t>We found that an </a:t>
            </a:r>
            <a:r>
              <a:rPr lang="en-US" sz="3200" b="1" dirty="0">
                <a:solidFill>
                  <a:srgbClr val="FF0000"/>
                </a:solidFill>
              </a:rPr>
              <a:t>SI model </a:t>
            </a:r>
            <a:r>
              <a:rPr lang="en-US" sz="3200" dirty="0"/>
              <a:t>offered the best fit to </a:t>
            </a:r>
            <a:r>
              <a:rPr lang="en-US" sz="3200" b="1" i="1" dirty="0">
                <a:solidFill>
                  <a:srgbClr val="FF0000"/>
                </a:solidFill>
              </a:rPr>
              <a:t>B. </a:t>
            </a:r>
            <a:r>
              <a:rPr lang="en-US" sz="3200" b="1" i="1" dirty="0" err="1">
                <a:solidFill>
                  <a:srgbClr val="FF0000"/>
                </a:solidFill>
              </a:rPr>
              <a:t>phoceensis</a:t>
            </a:r>
            <a:r>
              <a:rPr lang="en-US" sz="3200" i="1" dirty="0">
                <a:solidFill>
                  <a:srgbClr val="FF0000"/>
                </a:solidFill>
              </a:rPr>
              <a:t> </a:t>
            </a:r>
            <a:r>
              <a:rPr lang="en-US" sz="3200" dirty="0"/>
              <a:t>data while the </a:t>
            </a:r>
            <a:r>
              <a:rPr lang="en-US" sz="3200" b="1" dirty="0">
                <a:solidFill>
                  <a:srgbClr val="FF0000"/>
                </a:solidFill>
              </a:rPr>
              <a:t>SIS model </a:t>
            </a:r>
            <a:r>
              <a:rPr lang="en-US" sz="3200" dirty="0"/>
              <a:t>offered the best fit to the </a:t>
            </a:r>
            <a:r>
              <a:rPr lang="en-US" sz="3200" b="1" i="1" dirty="0">
                <a:solidFill>
                  <a:srgbClr val="FF0000"/>
                </a:solidFill>
              </a:rPr>
              <a:t>B. </a:t>
            </a:r>
            <a:r>
              <a:rPr lang="en-US" sz="3200" b="1" i="1" dirty="0" err="1">
                <a:solidFill>
                  <a:srgbClr val="FF0000"/>
                </a:solidFill>
              </a:rPr>
              <a:t>elizabethae</a:t>
            </a:r>
            <a:r>
              <a:rPr lang="en-US" sz="3200" b="1" i="1" dirty="0">
                <a:solidFill>
                  <a:srgbClr val="FF0000"/>
                </a:solidFill>
              </a:rPr>
              <a:t> </a:t>
            </a:r>
            <a:r>
              <a:rPr lang="en-US" sz="3200" dirty="0"/>
              <a:t>data.</a:t>
            </a:r>
          </a:p>
        </p:txBody>
      </p:sp>
      <p:pic>
        <p:nvPicPr>
          <p:cNvPr id="11" name="Content Placeholder 10" descr="Fig2A.pdf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610" r="-10610"/>
          <a:stretch>
            <a:fillRect/>
          </a:stretch>
        </p:blipFill>
        <p:spPr>
          <a:xfrm>
            <a:off x="1622587" y="3758128"/>
            <a:ext cx="4248125" cy="2336305"/>
          </a:xfrm>
        </p:spPr>
      </p:pic>
      <p:pic>
        <p:nvPicPr>
          <p:cNvPr id="12" name="Picture 11" descr="Fig2B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5851" y="3762659"/>
            <a:ext cx="3229125" cy="2313369"/>
          </a:xfrm>
          <a:prstGeom prst="rect">
            <a:avLst/>
          </a:prstGeom>
        </p:spPr>
      </p:pic>
      <p:pic>
        <p:nvPicPr>
          <p:cNvPr id="14" name="Picture 13" descr="Fig2E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5583" y="1266867"/>
            <a:ext cx="3467610" cy="2311740"/>
          </a:xfrm>
          <a:prstGeom prst="rect">
            <a:avLst/>
          </a:prstGeom>
        </p:spPr>
      </p:pic>
      <p:pic>
        <p:nvPicPr>
          <p:cNvPr id="15" name="Picture 14" descr="Fig2F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5851" y="1303677"/>
            <a:ext cx="3266321" cy="231174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13237" y="2207713"/>
            <a:ext cx="490443" cy="534147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Cambria Math"/>
                <a:cs typeface="Cambria Math"/>
              </a:rPr>
              <a:t>S</a:t>
            </a:r>
          </a:p>
        </p:txBody>
      </p:sp>
      <p:sp>
        <p:nvSpPr>
          <p:cNvPr id="17" name="Rectangle 16"/>
          <p:cNvSpPr/>
          <p:nvPr/>
        </p:nvSpPr>
        <p:spPr>
          <a:xfrm>
            <a:off x="959488" y="2223917"/>
            <a:ext cx="479019" cy="522495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Cambria Math"/>
                <a:cs typeface="Cambria Math"/>
              </a:rPr>
              <a:t>I</a:t>
            </a:r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550179" y="2485163"/>
            <a:ext cx="327812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393401" y="1962295"/>
            <a:ext cx="701611" cy="5590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l-GR" dirty="0">
                <a:solidFill>
                  <a:schemeClr val="tx1"/>
                </a:solidFill>
                <a:latin typeface="Cambria Math"/>
                <a:cs typeface="Cambria Math"/>
              </a:rPr>
              <a:t>λ</a:t>
            </a:r>
            <a:r>
              <a:rPr lang="en-US" sz="1000" dirty="0">
                <a:solidFill>
                  <a:schemeClr val="tx1"/>
                </a:solidFill>
                <a:latin typeface="Cambria Math"/>
                <a:cs typeface="Cambria Math"/>
              </a:rPr>
              <a:t> </a:t>
            </a:r>
            <a:endParaRPr lang="en-US" sz="2000" dirty="0">
              <a:solidFill>
                <a:schemeClr val="tx1"/>
              </a:solidFill>
              <a:latin typeface="Cambria Math"/>
              <a:cs typeface="Cambria Math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8464" y="4445542"/>
            <a:ext cx="490443" cy="534147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Cambria Math"/>
                <a:cs typeface="Cambria Math"/>
              </a:rPr>
              <a:t>S</a:t>
            </a:r>
          </a:p>
        </p:txBody>
      </p:sp>
      <p:sp>
        <p:nvSpPr>
          <p:cNvPr id="23" name="Rectangle 22"/>
          <p:cNvSpPr/>
          <p:nvPr/>
        </p:nvSpPr>
        <p:spPr>
          <a:xfrm>
            <a:off x="1014715" y="4461746"/>
            <a:ext cx="479019" cy="522495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Cambria Math"/>
                <a:cs typeface="Cambria Math"/>
              </a:rPr>
              <a:t>I</a:t>
            </a:r>
          </a:p>
        </p:txBody>
      </p:sp>
      <p:cxnSp>
        <p:nvCxnSpPr>
          <p:cNvPr id="24" name="Straight Arrow Connector 23"/>
          <p:cNvCxnSpPr/>
          <p:nvPr/>
        </p:nvCxnSpPr>
        <p:spPr>
          <a:xfrm>
            <a:off x="605406" y="4722992"/>
            <a:ext cx="327812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5" name="Rectangle 24"/>
          <p:cNvSpPr/>
          <p:nvPr/>
        </p:nvSpPr>
        <p:spPr>
          <a:xfrm>
            <a:off x="448628" y="4200124"/>
            <a:ext cx="701611" cy="5590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l-GR" dirty="0">
                <a:solidFill>
                  <a:schemeClr val="tx1"/>
                </a:solidFill>
                <a:latin typeface="Cambria Math"/>
                <a:cs typeface="Cambria Math"/>
              </a:rPr>
              <a:t>λ</a:t>
            </a:r>
            <a:r>
              <a:rPr lang="en-US" dirty="0">
                <a:solidFill>
                  <a:schemeClr val="tx1"/>
                </a:solidFill>
                <a:latin typeface="Cambria Math"/>
                <a:cs typeface="Cambria Math"/>
              </a:rPr>
              <a:t> </a:t>
            </a:r>
          </a:p>
        </p:txBody>
      </p:sp>
      <p:sp>
        <p:nvSpPr>
          <p:cNvPr id="26" name="U-Turn Arrow 25"/>
          <p:cNvSpPr/>
          <p:nvPr/>
        </p:nvSpPr>
        <p:spPr>
          <a:xfrm rot="10800000">
            <a:off x="161304" y="5078321"/>
            <a:ext cx="1175143" cy="244947"/>
          </a:xfrm>
          <a:prstGeom prst="uturnArrow">
            <a:avLst>
              <a:gd name="adj1" fmla="val 4388"/>
              <a:gd name="adj2" fmla="val 25000"/>
              <a:gd name="adj3" fmla="val 22806"/>
              <a:gd name="adj4" fmla="val 50000"/>
              <a:gd name="adj5" fmla="val 750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472539" y="4956746"/>
            <a:ext cx="660186" cy="3945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l-GR" dirty="0">
                <a:solidFill>
                  <a:schemeClr val="tx1"/>
                </a:solidFill>
                <a:latin typeface="Cambria Math"/>
                <a:cs typeface="Cambria Math"/>
              </a:rPr>
              <a:t>σ</a:t>
            </a:r>
            <a:endParaRPr lang="en-US" dirty="0">
              <a:solidFill>
                <a:schemeClr val="tx1"/>
              </a:solidFill>
              <a:latin typeface="Cambria Math"/>
              <a:cs typeface="Cambria Math"/>
            </a:endParaRPr>
          </a:p>
        </p:txBody>
      </p:sp>
      <p:sp>
        <p:nvSpPr>
          <p:cNvPr id="20" name="Title 1"/>
          <p:cNvSpPr txBox="1">
            <a:spLocks/>
          </p:cNvSpPr>
          <p:nvPr/>
        </p:nvSpPr>
        <p:spPr>
          <a:xfrm>
            <a:off x="1095010" y="5851920"/>
            <a:ext cx="7500272" cy="11973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2000" dirty="0"/>
          </a:p>
        </p:txBody>
      </p:sp>
      <p:sp>
        <p:nvSpPr>
          <p:cNvPr id="29" name="Title 1"/>
          <p:cNvSpPr txBox="1">
            <a:spLocks/>
          </p:cNvSpPr>
          <p:nvPr/>
        </p:nvSpPr>
        <p:spPr>
          <a:xfrm>
            <a:off x="2873893" y="5895144"/>
            <a:ext cx="1304651" cy="5986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dirty="0"/>
              <a:t>Age (days)</a:t>
            </a:r>
          </a:p>
        </p:txBody>
      </p:sp>
      <p:sp>
        <p:nvSpPr>
          <p:cNvPr id="30" name="Title 1"/>
          <p:cNvSpPr txBox="1">
            <a:spLocks/>
          </p:cNvSpPr>
          <p:nvPr/>
        </p:nvSpPr>
        <p:spPr>
          <a:xfrm rot="16200000">
            <a:off x="154213" y="2030593"/>
            <a:ext cx="3107267" cy="5986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00" i="1" dirty="0" err="1"/>
              <a:t>Bartonella</a:t>
            </a:r>
            <a:r>
              <a:rPr lang="en-US" sz="1600" i="1" dirty="0"/>
              <a:t> </a:t>
            </a:r>
            <a:r>
              <a:rPr lang="en-US" sz="1600" i="1" dirty="0" err="1"/>
              <a:t>phoceensis</a:t>
            </a:r>
            <a:r>
              <a:rPr lang="en-US" sz="1600" i="1" dirty="0"/>
              <a:t> </a:t>
            </a:r>
          </a:p>
          <a:p>
            <a:r>
              <a:rPr lang="en-US" sz="1600" dirty="0"/>
              <a:t>prevalence</a:t>
            </a:r>
            <a:endParaRPr lang="en-US" sz="1600" i="1" dirty="0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 rot="16200000">
            <a:off x="4488288" y="2202612"/>
            <a:ext cx="2447807" cy="5986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dirty="0"/>
              <a:t>Force of Infection (days-1)</a:t>
            </a:r>
          </a:p>
        </p:txBody>
      </p:sp>
      <p:sp>
        <p:nvSpPr>
          <p:cNvPr id="33" name="Title 1"/>
          <p:cNvSpPr txBox="1">
            <a:spLocks/>
          </p:cNvSpPr>
          <p:nvPr/>
        </p:nvSpPr>
        <p:spPr>
          <a:xfrm rot="16200000">
            <a:off x="4488289" y="4584106"/>
            <a:ext cx="2447807" cy="5986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dirty="0"/>
              <a:t>Force of Infection (days-1)</a:t>
            </a:r>
          </a:p>
        </p:txBody>
      </p:sp>
      <p:sp>
        <p:nvSpPr>
          <p:cNvPr id="35" name="Title 1"/>
          <p:cNvSpPr txBox="1">
            <a:spLocks/>
          </p:cNvSpPr>
          <p:nvPr/>
        </p:nvSpPr>
        <p:spPr>
          <a:xfrm>
            <a:off x="6933853" y="5899580"/>
            <a:ext cx="1304651" cy="5986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dirty="0"/>
              <a:t>Age (days)</a:t>
            </a:r>
          </a:p>
        </p:txBody>
      </p:sp>
      <p:sp>
        <p:nvSpPr>
          <p:cNvPr id="36" name="Title 1"/>
          <p:cNvSpPr txBox="1">
            <a:spLocks/>
          </p:cNvSpPr>
          <p:nvPr/>
        </p:nvSpPr>
        <p:spPr>
          <a:xfrm rot="16200000">
            <a:off x="178735" y="4373900"/>
            <a:ext cx="3107267" cy="5986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00" i="1" dirty="0" err="1"/>
              <a:t>Bartonella</a:t>
            </a:r>
            <a:r>
              <a:rPr lang="en-US" sz="1600" i="1" dirty="0"/>
              <a:t> </a:t>
            </a:r>
            <a:r>
              <a:rPr lang="en-US" sz="1600" i="1" dirty="0" err="1"/>
              <a:t>elizabethae</a:t>
            </a:r>
            <a:endParaRPr lang="en-US" sz="1600" i="1" dirty="0"/>
          </a:p>
          <a:p>
            <a:r>
              <a:rPr lang="en-US" sz="1600" dirty="0"/>
              <a:t>prevalence</a:t>
            </a:r>
            <a:endParaRPr lang="en-US" sz="1600" i="1" dirty="0"/>
          </a:p>
        </p:txBody>
      </p:sp>
    </p:spTree>
    <p:extLst>
      <p:ext uri="{BB962C8B-B14F-4D97-AF65-F5344CB8AC3E}">
        <p14:creationId xmlns:p14="http://schemas.microsoft.com/office/powerpoint/2010/main" val="82534911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-78584"/>
            <a:ext cx="907497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/>
              <a:t>The age-structured FOI identifies age cohorts most influential in an epidemic. Juveniles showed the highest FOI.</a:t>
            </a:r>
          </a:p>
        </p:txBody>
      </p:sp>
      <p:pic>
        <p:nvPicPr>
          <p:cNvPr id="11" name="Content Placeholder 10" descr="Fig2A.pdf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610" r="-10610"/>
          <a:stretch>
            <a:fillRect/>
          </a:stretch>
        </p:blipFill>
        <p:spPr>
          <a:xfrm>
            <a:off x="1622587" y="3758128"/>
            <a:ext cx="4248125" cy="2336305"/>
          </a:xfrm>
        </p:spPr>
      </p:pic>
      <p:pic>
        <p:nvPicPr>
          <p:cNvPr id="12" name="Picture 11" descr="Fig2B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5851" y="3762659"/>
            <a:ext cx="3229125" cy="2313369"/>
          </a:xfrm>
          <a:prstGeom prst="rect">
            <a:avLst/>
          </a:prstGeom>
        </p:spPr>
      </p:pic>
      <p:pic>
        <p:nvPicPr>
          <p:cNvPr id="14" name="Picture 13" descr="Fig2E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5583" y="1266867"/>
            <a:ext cx="3467610" cy="2311740"/>
          </a:xfrm>
          <a:prstGeom prst="rect">
            <a:avLst/>
          </a:prstGeom>
        </p:spPr>
      </p:pic>
      <p:pic>
        <p:nvPicPr>
          <p:cNvPr id="15" name="Picture 14" descr="Fig2F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5851" y="1303677"/>
            <a:ext cx="3266321" cy="231174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13237" y="2207713"/>
            <a:ext cx="490443" cy="534147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Cambria Math"/>
                <a:cs typeface="Cambria Math"/>
              </a:rPr>
              <a:t>S</a:t>
            </a:r>
          </a:p>
        </p:txBody>
      </p:sp>
      <p:sp>
        <p:nvSpPr>
          <p:cNvPr id="17" name="Rectangle 16"/>
          <p:cNvSpPr/>
          <p:nvPr/>
        </p:nvSpPr>
        <p:spPr>
          <a:xfrm>
            <a:off x="959488" y="2223917"/>
            <a:ext cx="479019" cy="522495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Cambria Math"/>
                <a:cs typeface="Cambria Math"/>
              </a:rPr>
              <a:t>I</a:t>
            </a:r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550179" y="2485163"/>
            <a:ext cx="327812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393401" y="1962295"/>
            <a:ext cx="701611" cy="5590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l-GR" dirty="0">
                <a:solidFill>
                  <a:schemeClr val="tx1"/>
                </a:solidFill>
                <a:latin typeface="Cambria Math"/>
                <a:cs typeface="Cambria Math"/>
              </a:rPr>
              <a:t>λ</a:t>
            </a:r>
            <a:r>
              <a:rPr lang="en-US" sz="1000" dirty="0">
                <a:solidFill>
                  <a:schemeClr val="tx1"/>
                </a:solidFill>
                <a:latin typeface="Cambria Math"/>
                <a:cs typeface="Cambria Math"/>
              </a:rPr>
              <a:t> </a:t>
            </a:r>
            <a:endParaRPr lang="en-US" sz="2000" dirty="0">
              <a:solidFill>
                <a:schemeClr val="tx1"/>
              </a:solidFill>
              <a:latin typeface="Cambria Math"/>
              <a:cs typeface="Cambria Math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8464" y="4445542"/>
            <a:ext cx="490443" cy="534147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Cambria Math"/>
                <a:cs typeface="Cambria Math"/>
              </a:rPr>
              <a:t>S</a:t>
            </a:r>
          </a:p>
        </p:txBody>
      </p:sp>
      <p:sp>
        <p:nvSpPr>
          <p:cNvPr id="23" name="Rectangle 22"/>
          <p:cNvSpPr/>
          <p:nvPr/>
        </p:nvSpPr>
        <p:spPr>
          <a:xfrm>
            <a:off x="1014715" y="4461746"/>
            <a:ext cx="479019" cy="522495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Cambria Math"/>
                <a:cs typeface="Cambria Math"/>
              </a:rPr>
              <a:t>I</a:t>
            </a:r>
          </a:p>
        </p:txBody>
      </p:sp>
      <p:cxnSp>
        <p:nvCxnSpPr>
          <p:cNvPr id="24" name="Straight Arrow Connector 23"/>
          <p:cNvCxnSpPr/>
          <p:nvPr/>
        </p:nvCxnSpPr>
        <p:spPr>
          <a:xfrm>
            <a:off x="605406" y="4722992"/>
            <a:ext cx="327812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5" name="Rectangle 24"/>
          <p:cNvSpPr/>
          <p:nvPr/>
        </p:nvSpPr>
        <p:spPr>
          <a:xfrm>
            <a:off x="448628" y="4200124"/>
            <a:ext cx="701611" cy="5590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l-GR" dirty="0">
                <a:solidFill>
                  <a:schemeClr val="tx1"/>
                </a:solidFill>
                <a:latin typeface="Cambria Math"/>
                <a:cs typeface="Cambria Math"/>
              </a:rPr>
              <a:t>λ</a:t>
            </a:r>
            <a:r>
              <a:rPr lang="en-US" dirty="0">
                <a:solidFill>
                  <a:schemeClr val="tx1"/>
                </a:solidFill>
                <a:latin typeface="Cambria Math"/>
                <a:cs typeface="Cambria Math"/>
              </a:rPr>
              <a:t> </a:t>
            </a:r>
          </a:p>
        </p:txBody>
      </p:sp>
      <p:sp>
        <p:nvSpPr>
          <p:cNvPr id="26" name="U-Turn Arrow 25"/>
          <p:cNvSpPr/>
          <p:nvPr/>
        </p:nvSpPr>
        <p:spPr>
          <a:xfrm rot="10800000">
            <a:off x="161304" y="5078321"/>
            <a:ext cx="1175143" cy="244947"/>
          </a:xfrm>
          <a:prstGeom prst="uturnArrow">
            <a:avLst>
              <a:gd name="adj1" fmla="val 4388"/>
              <a:gd name="adj2" fmla="val 25000"/>
              <a:gd name="adj3" fmla="val 22806"/>
              <a:gd name="adj4" fmla="val 50000"/>
              <a:gd name="adj5" fmla="val 750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472539" y="4956746"/>
            <a:ext cx="660186" cy="3945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l-GR" dirty="0">
                <a:solidFill>
                  <a:schemeClr val="tx1"/>
                </a:solidFill>
                <a:latin typeface="Cambria Math"/>
                <a:cs typeface="Cambria Math"/>
              </a:rPr>
              <a:t>σ</a:t>
            </a:r>
            <a:endParaRPr lang="en-US" dirty="0">
              <a:solidFill>
                <a:schemeClr val="tx1"/>
              </a:solidFill>
              <a:latin typeface="Cambria Math"/>
              <a:cs typeface="Cambria Math"/>
            </a:endParaRPr>
          </a:p>
        </p:txBody>
      </p:sp>
      <p:sp>
        <p:nvSpPr>
          <p:cNvPr id="20" name="Title 1"/>
          <p:cNvSpPr txBox="1">
            <a:spLocks/>
          </p:cNvSpPr>
          <p:nvPr/>
        </p:nvSpPr>
        <p:spPr>
          <a:xfrm>
            <a:off x="1095010" y="5851920"/>
            <a:ext cx="7500272" cy="11973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2000" dirty="0"/>
          </a:p>
        </p:txBody>
      </p:sp>
      <p:sp>
        <p:nvSpPr>
          <p:cNvPr id="29" name="Title 1"/>
          <p:cNvSpPr txBox="1">
            <a:spLocks/>
          </p:cNvSpPr>
          <p:nvPr/>
        </p:nvSpPr>
        <p:spPr>
          <a:xfrm>
            <a:off x="2873893" y="5895144"/>
            <a:ext cx="1304651" cy="5986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dirty="0"/>
              <a:t>Age (days)</a:t>
            </a:r>
          </a:p>
        </p:txBody>
      </p:sp>
      <p:sp>
        <p:nvSpPr>
          <p:cNvPr id="30" name="Title 1"/>
          <p:cNvSpPr txBox="1">
            <a:spLocks/>
          </p:cNvSpPr>
          <p:nvPr/>
        </p:nvSpPr>
        <p:spPr>
          <a:xfrm rot="16200000">
            <a:off x="154213" y="2030593"/>
            <a:ext cx="3107267" cy="5986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00" i="1" dirty="0" err="1"/>
              <a:t>Bartonella</a:t>
            </a:r>
            <a:r>
              <a:rPr lang="en-US" sz="1600" i="1" dirty="0"/>
              <a:t> </a:t>
            </a:r>
            <a:r>
              <a:rPr lang="en-US" sz="1600" i="1" dirty="0" err="1"/>
              <a:t>phoceensis</a:t>
            </a:r>
            <a:r>
              <a:rPr lang="en-US" sz="1600" i="1" dirty="0"/>
              <a:t> </a:t>
            </a:r>
          </a:p>
          <a:p>
            <a:r>
              <a:rPr lang="en-US" sz="1600" dirty="0"/>
              <a:t>prevalence</a:t>
            </a:r>
            <a:endParaRPr lang="en-US" sz="1600" i="1" dirty="0"/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 rot="16200000">
            <a:off x="4488288" y="2202612"/>
            <a:ext cx="2447807" cy="5986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dirty="0"/>
              <a:t>Force of Infection (days-1)</a:t>
            </a:r>
          </a:p>
        </p:txBody>
      </p:sp>
      <p:sp>
        <p:nvSpPr>
          <p:cNvPr id="33" name="Title 1"/>
          <p:cNvSpPr txBox="1">
            <a:spLocks/>
          </p:cNvSpPr>
          <p:nvPr/>
        </p:nvSpPr>
        <p:spPr>
          <a:xfrm rot="16200000">
            <a:off x="4488289" y="4584106"/>
            <a:ext cx="2447807" cy="5986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dirty="0"/>
              <a:t>Force of Infection (days-1)</a:t>
            </a:r>
          </a:p>
        </p:txBody>
      </p:sp>
      <p:sp>
        <p:nvSpPr>
          <p:cNvPr id="35" name="Title 1"/>
          <p:cNvSpPr txBox="1">
            <a:spLocks/>
          </p:cNvSpPr>
          <p:nvPr/>
        </p:nvSpPr>
        <p:spPr>
          <a:xfrm>
            <a:off x="6933853" y="5899580"/>
            <a:ext cx="1304651" cy="5986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dirty="0"/>
              <a:t>Age (days)</a:t>
            </a:r>
          </a:p>
        </p:txBody>
      </p:sp>
      <p:sp>
        <p:nvSpPr>
          <p:cNvPr id="36" name="Title 1"/>
          <p:cNvSpPr txBox="1">
            <a:spLocks/>
          </p:cNvSpPr>
          <p:nvPr/>
        </p:nvSpPr>
        <p:spPr>
          <a:xfrm rot="16200000">
            <a:off x="178735" y="4373900"/>
            <a:ext cx="3107267" cy="5986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00" i="1" dirty="0" err="1"/>
              <a:t>Bartonella</a:t>
            </a:r>
            <a:r>
              <a:rPr lang="en-US" sz="1600" i="1" dirty="0"/>
              <a:t> </a:t>
            </a:r>
            <a:r>
              <a:rPr lang="en-US" sz="1600" i="1" dirty="0" err="1"/>
              <a:t>elizabethae</a:t>
            </a:r>
            <a:endParaRPr lang="en-US" sz="1600" i="1" dirty="0"/>
          </a:p>
          <a:p>
            <a:r>
              <a:rPr lang="en-US" sz="1600" dirty="0"/>
              <a:t>prevalence</a:t>
            </a:r>
            <a:endParaRPr lang="en-US" sz="1600" i="1" dirty="0"/>
          </a:p>
        </p:txBody>
      </p:sp>
    </p:spTree>
    <p:extLst>
      <p:ext uri="{BB962C8B-B14F-4D97-AF65-F5344CB8AC3E}">
        <p14:creationId xmlns:p14="http://schemas.microsoft.com/office/powerpoint/2010/main" val="359494664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FAD05FEA-975D-5E4E-995A-0A1102AE33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7084" y="0"/>
            <a:ext cx="526983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62569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723ED753-C7B6-F347-9109-D35B85AB0279}"/>
              </a:ext>
            </a:extLst>
          </p:cNvPr>
          <p:cNvSpPr txBox="1">
            <a:spLocks/>
          </p:cNvSpPr>
          <p:nvPr/>
        </p:nvSpPr>
        <p:spPr>
          <a:xfrm>
            <a:off x="846513" y="4555332"/>
            <a:ext cx="761723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/>
              <a:t>What are some measures of model fit that you could use?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5FFDEA9-6885-4647-7671-D03E8152EB7B}"/>
              </a:ext>
            </a:extLst>
          </p:cNvPr>
          <p:cNvSpPr txBox="1">
            <a:spLocks/>
          </p:cNvSpPr>
          <p:nvPr/>
        </p:nvSpPr>
        <p:spPr>
          <a:xfrm>
            <a:off x="927793" y="2654458"/>
            <a:ext cx="761723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/>
              <a:t>The method best suited for your work will depend on your model and your data.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2145D72-D252-E1F0-74D0-A857138C78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" y="527688"/>
            <a:ext cx="8981440" cy="1412872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There are many statistical methods used to ‘fit’ models to data and there are many possible scenarios from which mechanical model can be built.</a:t>
            </a:r>
          </a:p>
        </p:txBody>
      </p:sp>
    </p:spTree>
    <p:extLst>
      <p:ext uri="{BB962C8B-B14F-4D97-AF65-F5344CB8AC3E}">
        <p14:creationId xmlns:p14="http://schemas.microsoft.com/office/powerpoint/2010/main" val="6775117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D9B873EB-46A5-6920-C24F-7C483FD2F174}"/>
              </a:ext>
            </a:extLst>
          </p:cNvPr>
          <p:cNvSpPr txBox="1">
            <a:spLocks/>
          </p:cNvSpPr>
          <p:nvPr/>
        </p:nvSpPr>
        <p:spPr>
          <a:xfrm>
            <a:off x="570529" y="1503987"/>
            <a:ext cx="1916639" cy="843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R-squared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A5839A6-AEC1-BE29-A811-B608C82264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8205" y="3955485"/>
            <a:ext cx="2116166" cy="286634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837BF75-B50C-3DFB-9357-1DA482B8DD7F}"/>
              </a:ext>
            </a:extLst>
          </p:cNvPr>
          <p:cNvSpPr txBox="1"/>
          <p:nvPr/>
        </p:nvSpPr>
        <p:spPr>
          <a:xfrm>
            <a:off x="4960795" y="2546907"/>
            <a:ext cx="27658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(</a:t>
            </a:r>
            <a:r>
              <a:rPr lang="en-US" sz="2800" dirty="0" err="1"/>
              <a:t>Moindres</a:t>
            </a:r>
            <a:r>
              <a:rPr lang="en-US" sz="2800" dirty="0"/>
              <a:t> </a:t>
            </a:r>
            <a:r>
              <a:rPr lang="en-US" sz="2800" dirty="0" err="1"/>
              <a:t>carrés</a:t>
            </a:r>
            <a:r>
              <a:rPr lang="en-US" sz="2800" dirty="0"/>
              <a:t>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5B2C0B7-B0AE-C9DC-2133-A265669F995E}"/>
              </a:ext>
            </a:extLst>
          </p:cNvPr>
          <p:cNvSpPr txBox="1"/>
          <p:nvPr/>
        </p:nvSpPr>
        <p:spPr>
          <a:xfrm>
            <a:off x="4960795" y="3437128"/>
            <a:ext cx="42258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(Maximum de vraisemblance)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48710D2-F1A5-2792-2D1A-E7BECE489589}"/>
              </a:ext>
            </a:extLst>
          </p:cNvPr>
          <p:cNvSpPr txBox="1"/>
          <p:nvPr/>
        </p:nvSpPr>
        <p:spPr>
          <a:xfrm>
            <a:off x="4994302" y="1734820"/>
            <a:ext cx="14173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(R-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carré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93B17C2-1CC5-B556-5722-9BCE150EB69B}"/>
              </a:ext>
            </a:extLst>
          </p:cNvPr>
          <p:cNvSpPr txBox="1">
            <a:spLocks/>
          </p:cNvSpPr>
          <p:nvPr/>
        </p:nvSpPr>
        <p:spPr>
          <a:xfrm>
            <a:off x="956241" y="158412"/>
            <a:ext cx="761723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/>
              <a:t>What are some measures of model fit that you could use?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89C4EC2-15CF-9444-63BB-87D13982977E}"/>
              </a:ext>
            </a:extLst>
          </p:cNvPr>
          <p:cNvSpPr txBox="1"/>
          <p:nvPr/>
        </p:nvSpPr>
        <p:spPr>
          <a:xfrm>
            <a:off x="6988205" y="3898298"/>
            <a:ext cx="174421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 err="1">
                <a:solidFill>
                  <a:schemeClr val="bg1"/>
                </a:solidFill>
              </a:rPr>
              <a:t>Hirotugu</a:t>
            </a:r>
            <a:r>
              <a:rPr lang="en-US" dirty="0">
                <a:solidFill>
                  <a:schemeClr val="bg1"/>
                </a:solidFill>
              </a:rPr>
              <a:t> Akaike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0F4BA0D-2CF6-4716-8DEE-E78DD4273A04}"/>
              </a:ext>
            </a:extLst>
          </p:cNvPr>
          <p:cNvSpPr txBox="1"/>
          <p:nvPr/>
        </p:nvSpPr>
        <p:spPr>
          <a:xfrm>
            <a:off x="266910" y="4987499"/>
            <a:ext cx="6144768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AIC </a:t>
            </a:r>
          </a:p>
          <a:p>
            <a:pPr algn="ctr">
              <a:lnSpc>
                <a:spcPct val="100000"/>
              </a:lnSpc>
            </a:pPr>
            <a:r>
              <a:rPr lang="en-US" sz="2400" i="1" dirty="0">
                <a:latin typeface="Arial" panose="020B0604020202020204" pitchFamily="34" charset="0"/>
                <a:cs typeface="Arial" panose="020B0604020202020204" pitchFamily="34" charset="0"/>
              </a:rPr>
              <a:t>(uses least squares or log-likelihood but penalizes by number of fitted parameters)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CAA7A22-5485-184C-B76D-79D3BF45EA87}"/>
              </a:ext>
            </a:extLst>
          </p:cNvPr>
          <p:cNvSpPr txBox="1"/>
          <p:nvPr/>
        </p:nvSpPr>
        <p:spPr>
          <a:xfrm>
            <a:off x="570529" y="2546907"/>
            <a:ext cx="462229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Least squares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BD8EA81-8F3D-4AC3-89BD-C6CA714B5125}"/>
              </a:ext>
            </a:extLst>
          </p:cNvPr>
          <p:cNvSpPr txBox="1"/>
          <p:nvPr/>
        </p:nvSpPr>
        <p:spPr>
          <a:xfrm>
            <a:off x="570529" y="3395091"/>
            <a:ext cx="462229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Maximum likelihood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7C3FC03-864E-CB80-224F-5A1ADDFBED16}"/>
              </a:ext>
            </a:extLst>
          </p:cNvPr>
          <p:cNvSpPr txBox="1"/>
          <p:nvPr/>
        </p:nvSpPr>
        <p:spPr>
          <a:xfrm>
            <a:off x="501935" y="3901864"/>
            <a:ext cx="34083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(</a:t>
            </a:r>
            <a:r>
              <a:rPr lang="en-US" dirty="0" err="1"/>
              <a:t>manakaiky</a:t>
            </a:r>
            <a:r>
              <a:rPr lang="en-US" dirty="0"/>
              <a:t> </a:t>
            </a:r>
            <a:r>
              <a:rPr lang="en-US" dirty="0" err="1"/>
              <a:t>indrindra</a:t>
            </a:r>
            <a:r>
              <a:rPr lang="en-US" dirty="0"/>
              <a:t> </a:t>
            </a:r>
            <a:r>
              <a:rPr lang="en-US" dirty="0" err="1"/>
              <a:t>ny</a:t>
            </a:r>
            <a:r>
              <a:rPr lang="en-US" dirty="0"/>
              <a:t> </a:t>
            </a:r>
            <a:r>
              <a:rPr lang="en-US" dirty="0" err="1"/>
              <a:t>tena</a:t>
            </a:r>
            <a:r>
              <a:rPr lang="en-US" dirty="0"/>
              <a:t> </a:t>
            </a:r>
            <a:r>
              <a:rPr lang="en-US" dirty="0" err="1"/>
              <a:t>izy</a:t>
            </a:r>
            <a:r>
              <a:rPr lang="en-US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9679816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BE641CC-8322-F3E2-5FAA-10CC7DB68C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92" y="640080"/>
            <a:ext cx="3132729" cy="587006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EEDB44A-D0D8-4E18-0F79-FD2633601D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1840" y="1036201"/>
            <a:ext cx="2868028" cy="556779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173C8E2-345F-2CBC-0BF3-4AFC481BE0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41094" y="3187674"/>
            <a:ext cx="2304457" cy="1455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01530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D798B3F-E8E9-9520-97E7-A1FAA24C86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273" y="862286"/>
            <a:ext cx="3220948" cy="201034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19D1CC3-618B-7534-6DB4-52FFCDB36174}"/>
              </a:ext>
            </a:extLst>
          </p:cNvPr>
          <p:cNvSpPr txBox="1"/>
          <p:nvPr/>
        </p:nvSpPr>
        <p:spPr>
          <a:xfrm>
            <a:off x="109272" y="142240"/>
            <a:ext cx="37834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Maximum likelihood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F204CF3-0350-ACDD-D4F9-7997E859ED38}"/>
              </a:ext>
            </a:extLst>
          </p:cNvPr>
          <p:cNvSpPr txBox="1"/>
          <p:nvPr/>
        </p:nvSpPr>
        <p:spPr>
          <a:xfrm>
            <a:off x="2622680" y="1014991"/>
            <a:ext cx="2081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f(x|</a:t>
            </a:r>
            <a:r>
              <a:rPr lang="el-GR" sz="2800" i="1" dirty="0">
                <a:latin typeface="Arial" panose="020B0604020202020204" pitchFamily="34" charset="0"/>
                <a:cs typeface="Arial" panose="020B0604020202020204" pitchFamily="34" charset="0"/>
              </a:rPr>
              <a:t>μ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l-GR" sz="2800" i="1" dirty="0">
                <a:latin typeface="Arial" panose="020B0604020202020204" pitchFamily="34" charset="0"/>
                <a:cs typeface="Arial" panose="020B0604020202020204" pitchFamily="34" charset="0"/>
              </a:rPr>
              <a:t>σ</a:t>
            </a:r>
            <a:r>
              <a:rPr lang="en-US" sz="2800" i="1" baseline="30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4131806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3292429-274F-AE30-F78A-00A6B56FCB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273" y="862286"/>
            <a:ext cx="3220948" cy="201034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244BF94-CA73-88C3-075E-B0BD7FCEE0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779" y="2872627"/>
            <a:ext cx="6569221" cy="238273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57E6639-757E-7AAC-38ED-C65F16F7C24D}"/>
              </a:ext>
            </a:extLst>
          </p:cNvPr>
          <p:cNvSpPr txBox="1"/>
          <p:nvPr/>
        </p:nvSpPr>
        <p:spPr>
          <a:xfrm>
            <a:off x="109272" y="142240"/>
            <a:ext cx="37834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Maximum likelihood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465509C-D887-C20A-441B-D1C6152B84E2}"/>
              </a:ext>
            </a:extLst>
          </p:cNvPr>
          <p:cNvSpPr txBox="1"/>
          <p:nvPr/>
        </p:nvSpPr>
        <p:spPr>
          <a:xfrm>
            <a:off x="2622680" y="1014991"/>
            <a:ext cx="2081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f(x|</a:t>
            </a:r>
            <a:r>
              <a:rPr lang="el-GR" sz="2800" i="1" dirty="0">
                <a:latin typeface="Arial" panose="020B0604020202020204" pitchFamily="34" charset="0"/>
                <a:cs typeface="Arial" panose="020B0604020202020204" pitchFamily="34" charset="0"/>
              </a:rPr>
              <a:t>μ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l-GR" sz="2800" i="1" dirty="0">
                <a:latin typeface="Arial" panose="020B0604020202020204" pitchFamily="34" charset="0"/>
                <a:cs typeface="Arial" panose="020B0604020202020204" pitchFamily="34" charset="0"/>
              </a:rPr>
              <a:t>σ</a:t>
            </a:r>
            <a:r>
              <a:rPr lang="en-US" sz="2800" i="1" baseline="30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1600239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6342</TotalTime>
  <Words>993</Words>
  <Application>Microsoft Office PowerPoint</Application>
  <PresentationFormat>On-screen Show (4:3)</PresentationFormat>
  <Paragraphs>180</Paragraphs>
  <Slides>46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55" baseType="lpstr">
      <vt:lpstr>Arial</vt:lpstr>
      <vt:lpstr>Calibri</vt:lpstr>
      <vt:lpstr>Calibri Light</vt:lpstr>
      <vt:lpstr>Cambria</vt:lpstr>
      <vt:lpstr>Cambria Math</vt:lpstr>
      <vt:lpstr>Gill Sans</vt:lpstr>
      <vt:lpstr>Helvetica</vt:lpstr>
      <vt:lpstr>Office Theme</vt:lpstr>
      <vt:lpstr>Equation</vt:lpstr>
      <vt:lpstr>Model Selection and Comparison</vt:lpstr>
      <vt:lpstr>PowerPoint Presentation</vt:lpstr>
      <vt:lpstr>There are many statistical methods used to ‘fit’ models to data and there are many possible scenarios from which mechanical model can be built.</vt:lpstr>
      <vt:lpstr>There are many statistical methods used to ‘fit’ models to data and there are many possible scenarios from which mechanical model can be built.</vt:lpstr>
      <vt:lpstr>There are many statistical methods used to ‘fit’ models to data and there are many possible scenarios from which mechanical model can be built.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An example of model selection:  Bartonella spp. in Madagascar rats</vt:lpstr>
      <vt:lpstr>Bartonella spp. </vt:lpstr>
      <vt:lpstr>PowerPoint Presentation</vt:lpstr>
      <vt:lpstr>Statistically, we demonstrated an association between genotypes of Bartonella spp. found in rats and their ectoparasites.</vt:lpstr>
      <vt:lpstr>Then, we asked:  How does the rate of becoming infected vary with age?</vt:lpstr>
      <vt:lpstr>Age-prevalence data allows for powerful inference into the dynamics of pathogen transmission.</vt:lpstr>
      <vt:lpstr>Age-prevalence data allows for powerful inference into the dynamics of pathogen transmission.</vt:lpstr>
      <vt:lpstr>Age-prevalence data allows for powerful inference into the dynamics of pathogen transmission.</vt:lpstr>
      <vt:lpstr>Age-prevalence data allows for powerful inference into the dynamics of pathogen transmission.</vt:lpstr>
      <vt:lpstr>PowerPoint Presentation</vt:lpstr>
      <vt:lpstr>PowerPoint Presentation</vt:lpstr>
      <vt:lpstr>PowerPoint Presentation</vt:lpstr>
      <vt:lpstr>Let’s see which model works best for your data!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Age-based insights into population trends and infection dynamics for Malagasy fruit bats </dc:title>
  <dc:creator>Cara Brook</dc:creator>
  <cp:lastModifiedBy>Hafaliana Christian Ranaivoson</cp:lastModifiedBy>
  <cp:revision>257</cp:revision>
  <dcterms:created xsi:type="dcterms:W3CDTF">2019-07-24T17:47:24Z</dcterms:created>
  <dcterms:modified xsi:type="dcterms:W3CDTF">2024-03-15T05:10:33Z</dcterms:modified>
</cp:coreProperties>
</file>